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315200" cy="10402888"/>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231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702510"/>
            <a:ext cx="6217920" cy="3621747"/>
          </a:xfrm>
        </p:spPr>
        <p:txBody>
          <a:bodyPr anchor="b"/>
          <a:lstStyle>
            <a:lvl1pPr algn="ctr">
              <a:defRPr sz="4726"/>
            </a:lvl1pPr>
          </a:lstStyle>
          <a:p>
            <a:r>
              <a:rPr lang="ja-JP" altLang="en-US"/>
              <a:t>マスター タイトルの書式設定</a:t>
            </a:r>
            <a:endParaRPr lang="en-US" dirty="0"/>
          </a:p>
        </p:txBody>
      </p:sp>
      <p:sp>
        <p:nvSpPr>
          <p:cNvPr id="3" name="Subtitle 2"/>
          <p:cNvSpPr>
            <a:spLocks noGrp="1"/>
          </p:cNvSpPr>
          <p:nvPr>
            <p:ph type="subTitle" idx="1"/>
          </p:nvPr>
        </p:nvSpPr>
        <p:spPr>
          <a:xfrm>
            <a:off x="914400" y="5463925"/>
            <a:ext cx="5486400" cy="2511622"/>
          </a:xfrm>
        </p:spPr>
        <p:txBody>
          <a:bodyPr/>
          <a:lstStyle>
            <a:lvl1pPr marL="0" indent="0" algn="ctr">
              <a:buNone/>
              <a:defRPr sz="1890"/>
            </a:lvl1pPr>
            <a:lvl2pPr marL="360114" indent="0" algn="ctr">
              <a:buNone/>
              <a:defRPr sz="1575"/>
            </a:lvl2pPr>
            <a:lvl3pPr marL="720227" indent="0" algn="ctr">
              <a:buNone/>
              <a:defRPr sz="1418"/>
            </a:lvl3pPr>
            <a:lvl4pPr marL="1080341" indent="0" algn="ctr">
              <a:buNone/>
              <a:defRPr sz="1260"/>
            </a:lvl4pPr>
            <a:lvl5pPr marL="1440454" indent="0" algn="ctr">
              <a:buNone/>
              <a:defRPr sz="1260"/>
            </a:lvl5pPr>
            <a:lvl6pPr marL="1800568" indent="0" algn="ctr">
              <a:buNone/>
              <a:defRPr sz="1260"/>
            </a:lvl6pPr>
            <a:lvl7pPr marL="2160681" indent="0" algn="ctr">
              <a:buNone/>
              <a:defRPr sz="1260"/>
            </a:lvl7pPr>
            <a:lvl8pPr marL="2520795" indent="0" algn="ctr">
              <a:buNone/>
              <a:defRPr sz="1260"/>
            </a:lvl8pPr>
            <a:lvl9pPr marL="2880909"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A61D20D-BCD9-4E48-82D8-AF6455F6AC49}"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29F839-656E-4FE6-A9B3-389D348C8B48}" type="slidenum">
              <a:rPr kumimoji="1" lang="ja-JP" altLang="en-US" smtClean="0"/>
              <a:t>‹#›</a:t>
            </a:fld>
            <a:endParaRPr kumimoji="1" lang="ja-JP" altLang="en-US"/>
          </a:p>
        </p:txBody>
      </p:sp>
    </p:spTree>
    <p:extLst>
      <p:ext uri="{BB962C8B-B14F-4D97-AF65-F5344CB8AC3E}">
        <p14:creationId xmlns:p14="http://schemas.microsoft.com/office/powerpoint/2010/main" val="38664527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53860"/>
            <a:ext cx="6309360" cy="20107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2921" y="2769287"/>
            <a:ext cx="6309360" cy="66005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02921" y="9641939"/>
            <a:ext cx="1645920" cy="553858"/>
          </a:xfrm>
          <a:prstGeom prst="rect">
            <a:avLst/>
          </a:prstGeom>
        </p:spPr>
        <p:txBody>
          <a:bodyPr vert="horz" lIns="91440" tIns="45720" rIns="91440" bIns="45720" rtlCol="0" anchor="ctr"/>
          <a:lstStyle>
            <a:lvl1pPr algn="l">
              <a:defRPr sz="945">
                <a:solidFill>
                  <a:schemeClr val="tx1">
                    <a:tint val="75000"/>
                  </a:schemeClr>
                </a:solidFill>
              </a:defRPr>
            </a:lvl1pPr>
          </a:lstStyle>
          <a:p>
            <a:fld id="{AA61D20D-BCD9-4E48-82D8-AF6455F6AC49}" type="datetimeFigureOut">
              <a:rPr kumimoji="1" lang="ja-JP" altLang="en-US" smtClean="0"/>
              <a:t>2020/12/23</a:t>
            </a:fld>
            <a:endParaRPr kumimoji="1" lang="ja-JP" altLang="en-US"/>
          </a:p>
        </p:txBody>
      </p:sp>
      <p:sp>
        <p:nvSpPr>
          <p:cNvPr id="5" name="Footer Placeholder 4"/>
          <p:cNvSpPr>
            <a:spLocks noGrp="1"/>
          </p:cNvSpPr>
          <p:nvPr>
            <p:ph type="ftr" sz="quarter" idx="3"/>
          </p:nvPr>
        </p:nvSpPr>
        <p:spPr>
          <a:xfrm>
            <a:off x="2423161" y="9641939"/>
            <a:ext cx="2468880" cy="553858"/>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166361" y="9641939"/>
            <a:ext cx="1645920" cy="553858"/>
          </a:xfrm>
          <a:prstGeom prst="rect">
            <a:avLst/>
          </a:prstGeom>
        </p:spPr>
        <p:txBody>
          <a:bodyPr vert="horz" lIns="91440" tIns="45720" rIns="91440" bIns="45720" rtlCol="0" anchor="ctr"/>
          <a:lstStyle>
            <a:lvl1pPr algn="r">
              <a:defRPr sz="945">
                <a:solidFill>
                  <a:schemeClr val="tx1">
                    <a:tint val="75000"/>
                  </a:schemeClr>
                </a:solidFill>
              </a:defRPr>
            </a:lvl1pPr>
          </a:lstStyle>
          <a:p>
            <a:fld id="{D729F839-656E-4FE6-A9B3-389D348C8B48}" type="slidenum">
              <a:rPr kumimoji="1" lang="ja-JP" altLang="en-US" smtClean="0"/>
              <a:t>‹#›</a:t>
            </a:fld>
            <a:endParaRPr kumimoji="1" lang="ja-JP" altLang="en-US"/>
          </a:p>
        </p:txBody>
      </p:sp>
    </p:spTree>
    <p:extLst>
      <p:ext uri="{BB962C8B-B14F-4D97-AF65-F5344CB8AC3E}">
        <p14:creationId xmlns:p14="http://schemas.microsoft.com/office/powerpoint/2010/main" val="1821817946"/>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720227" rtl="0" eaLnBrk="1" latinLnBrk="0" hangingPunct="1">
        <a:lnSpc>
          <a:spcPct val="90000"/>
        </a:lnSpc>
        <a:spcBef>
          <a:spcPct val="0"/>
        </a:spcBef>
        <a:buNone/>
        <a:defRPr kumimoji="1" sz="3466" kern="1200">
          <a:solidFill>
            <a:schemeClr val="tx1"/>
          </a:solidFill>
          <a:latin typeface="+mj-lt"/>
          <a:ea typeface="+mj-ea"/>
          <a:cs typeface="+mj-cs"/>
        </a:defRPr>
      </a:lvl1pPr>
    </p:titleStyle>
    <p:bodyStyle>
      <a:lvl1pPr marL="180057" indent="-180057" algn="l" defTabSz="720227" rtl="0" eaLnBrk="1" latinLnBrk="0" hangingPunct="1">
        <a:lnSpc>
          <a:spcPct val="90000"/>
        </a:lnSpc>
        <a:spcBef>
          <a:spcPts val="788"/>
        </a:spcBef>
        <a:buFont typeface="Arial" panose="020B0604020202020204" pitchFamily="34" charset="0"/>
        <a:buChar char="•"/>
        <a:defRPr kumimoji="1" sz="2205" kern="1200">
          <a:solidFill>
            <a:schemeClr val="tx1"/>
          </a:solidFill>
          <a:latin typeface="+mn-lt"/>
          <a:ea typeface="+mn-ea"/>
          <a:cs typeface="+mn-cs"/>
        </a:defRPr>
      </a:lvl1pPr>
      <a:lvl2pPr marL="540170" indent="-180057" algn="l" defTabSz="72022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900284" indent="-180057" algn="l" defTabSz="72022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60398" indent="-180057" algn="l" defTabSz="720227" rtl="0" eaLnBrk="1" latinLnBrk="0" hangingPunct="1">
        <a:lnSpc>
          <a:spcPct val="90000"/>
        </a:lnSpc>
        <a:spcBef>
          <a:spcPts val="394"/>
        </a:spcBef>
        <a:buFont typeface="Arial" panose="020B0604020202020204" pitchFamily="34" charset="0"/>
        <a:buChar char="•"/>
        <a:defRPr kumimoji="1" sz="1418" kern="1200">
          <a:solidFill>
            <a:schemeClr val="tx1"/>
          </a:solidFill>
          <a:latin typeface="+mn-lt"/>
          <a:ea typeface="+mn-ea"/>
          <a:cs typeface="+mn-cs"/>
        </a:defRPr>
      </a:lvl4pPr>
      <a:lvl5pPr marL="1620511" indent="-180057" algn="l" defTabSz="720227" rtl="0" eaLnBrk="1" latinLnBrk="0" hangingPunct="1">
        <a:lnSpc>
          <a:spcPct val="90000"/>
        </a:lnSpc>
        <a:spcBef>
          <a:spcPts val="394"/>
        </a:spcBef>
        <a:buFont typeface="Arial" panose="020B0604020202020204" pitchFamily="34" charset="0"/>
        <a:buChar char="•"/>
        <a:defRPr kumimoji="1" sz="1418" kern="1200">
          <a:solidFill>
            <a:schemeClr val="tx1"/>
          </a:solidFill>
          <a:latin typeface="+mn-lt"/>
          <a:ea typeface="+mn-ea"/>
          <a:cs typeface="+mn-cs"/>
        </a:defRPr>
      </a:lvl5pPr>
      <a:lvl6pPr marL="1980625" indent="-180057" algn="l" defTabSz="720227" rtl="0" eaLnBrk="1" latinLnBrk="0" hangingPunct="1">
        <a:lnSpc>
          <a:spcPct val="90000"/>
        </a:lnSpc>
        <a:spcBef>
          <a:spcPts val="394"/>
        </a:spcBef>
        <a:buFont typeface="Arial" panose="020B0604020202020204" pitchFamily="34" charset="0"/>
        <a:buChar char="•"/>
        <a:defRPr kumimoji="1" sz="1418" kern="1200">
          <a:solidFill>
            <a:schemeClr val="tx1"/>
          </a:solidFill>
          <a:latin typeface="+mn-lt"/>
          <a:ea typeface="+mn-ea"/>
          <a:cs typeface="+mn-cs"/>
        </a:defRPr>
      </a:lvl6pPr>
      <a:lvl7pPr marL="2340738" indent="-180057" algn="l" defTabSz="720227" rtl="0" eaLnBrk="1" latinLnBrk="0" hangingPunct="1">
        <a:lnSpc>
          <a:spcPct val="90000"/>
        </a:lnSpc>
        <a:spcBef>
          <a:spcPts val="394"/>
        </a:spcBef>
        <a:buFont typeface="Arial" panose="020B0604020202020204" pitchFamily="34" charset="0"/>
        <a:buChar char="•"/>
        <a:defRPr kumimoji="1" sz="1418" kern="1200">
          <a:solidFill>
            <a:schemeClr val="tx1"/>
          </a:solidFill>
          <a:latin typeface="+mn-lt"/>
          <a:ea typeface="+mn-ea"/>
          <a:cs typeface="+mn-cs"/>
        </a:defRPr>
      </a:lvl7pPr>
      <a:lvl8pPr marL="2700852" indent="-180057" algn="l" defTabSz="720227" rtl="0" eaLnBrk="1" latinLnBrk="0" hangingPunct="1">
        <a:lnSpc>
          <a:spcPct val="90000"/>
        </a:lnSpc>
        <a:spcBef>
          <a:spcPts val="394"/>
        </a:spcBef>
        <a:buFont typeface="Arial" panose="020B0604020202020204" pitchFamily="34" charset="0"/>
        <a:buChar char="•"/>
        <a:defRPr kumimoji="1" sz="1418" kern="1200">
          <a:solidFill>
            <a:schemeClr val="tx1"/>
          </a:solidFill>
          <a:latin typeface="+mn-lt"/>
          <a:ea typeface="+mn-ea"/>
          <a:cs typeface="+mn-cs"/>
        </a:defRPr>
      </a:lvl8pPr>
      <a:lvl9pPr marL="3060965" indent="-180057" algn="l" defTabSz="720227" rtl="0" eaLnBrk="1" latinLnBrk="0" hangingPunct="1">
        <a:lnSpc>
          <a:spcPct val="90000"/>
        </a:lnSpc>
        <a:spcBef>
          <a:spcPts val="394"/>
        </a:spcBef>
        <a:buFont typeface="Arial" panose="020B0604020202020204" pitchFamily="34" charset="0"/>
        <a:buChar char="•"/>
        <a:defRPr kumimoji="1" sz="1418" kern="1200">
          <a:solidFill>
            <a:schemeClr val="tx1"/>
          </a:solidFill>
          <a:latin typeface="+mn-lt"/>
          <a:ea typeface="+mn-ea"/>
          <a:cs typeface="+mn-cs"/>
        </a:defRPr>
      </a:lvl9pPr>
    </p:bodyStyle>
    <p:otherStyle>
      <a:defPPr>
        <a:defRPr lang="en-US"/>
      </a:defPPr>
      <a:lvl1pPr marL="0" algn="l" defTabSz="720227" rtl="0" eaLnBrk="1" latinLnBrk="0" hangingPunct="1">
        <a:defRPr kumimoji="1" sz="1418" kern="1200">
          <a:solidFill>
            <a:schemeClr val="tx1"/>
          </a:solidFill>
          <a:latin typeface="+mn-lt"/>
          <a:ea typeface="+mn-ea"/>
          <a:cs typeface="+mn-cs"/>
        </a:defRPr>
      </a:lvl1pPr>
      <a:lvl2pPr marL="360114" algn="l" defTabSz="720227" rtl="0" eaLnBrk="1" latinLnBrk="0" hangingPunct="1">
        <a:defRPr kumimoji="1" sz="1418" kern="1200">
          <a:solidFill>
            <a:schemeClr val="tx1"/>
          </a:solidFill>
          <a:latin typeface="+mn-lt"/>
          <a:ea typeface="+mn-ea"/>
          <a:cs typeface="+mn-cs"/>
        </a:defRPr>
      </a:lvl2pPr>
      <a:lvl3pPr marL="720227" algn="l" defTabSz="720227" rtl="0" eaLnBrk="1" latinLnBrk="0" hangingPunct="1">
        <a:defRPr kumimoji="1" sz="1418" kern="1200">
          <a:solidFill>
            <a:schemeClr val="tx1"/>
          </a:solidFill>
          <a:latin typeface="+mn-lt"/>
          <a:ea typeface="+mn-ea"/>
          <a:cs typeface="+mn-cs"/>
        </a:defRPr>
      </a:lvl3pPr>
      <a:lvl4pPr marL="1080341" algn="l" defTabSz="720227" rtl="0" eaLnBrk="1" latinLnBrk="0" hangingPunct="1">
        <a:defRPr kumimoji="1" sz="1418" kern="1200">
          <a:solidFill>
            <a:schemeClr val="tx1"/>
          </a:solidFill>
          <a:latin typeface="+mn-lt"/>
          <a:ea typeface="+mn-ea"/>
          <a:cs typeface="+mn-cs"/>
        </a:defRPr>
      </a:lvl4pPr>
      <a:lvl5pPr marL="1440454" algn="l" defTabSz="720227" rtl="0" eaLnBrk="1" latinLnBrk="0" hangingPunct="1">
        <a:defRPr kumimoji="1" sz="1418" kern="1200">
          <a:solidFill>
            <a:schemeClr val="tx1"/>
          </a:solidFill>
          <a:latin typeface="+mn-lt"/>
          <a:ea typeface="+mn-ea"/>
          <a:cs typeface="+mn-cs"/>
        </a:defRPr>
      </a:lvl5pPr>
      <a:lvl6pPr marL="1800568" algn="l" defTabSz="720227" rtl="0" eaLnBrk="1" latinLnBrk="0" hangingPunct="1">
        <a:defRPr kumimoji="1" sz="1418" kern="1200">
          <a:solidFill>
            <a:schemeClr val="tx1"/>
          </a:solidFill>
          <a:latin typeface="+mn-lt"/>
          <a:ea typeface="+mn-ea"/>
          <a:cs typeface="+mn-cs"/>
        </a:defRPr>
      </a:lvl6pPr>
      <a:lvl7pPr marL="2160681" algn="l" defTabSz="720227" rtl="0" eaLnBrk="1" latinLnBrk="0" hangingPunct="1">
        <a:defRPr kumimoji="1" sz="1418" kern="1200">
          <a:solidFill>
            <a:schemeClr val="tx1"/>
          </a:solidFill>
          <a:latin typeface="+mn-lt"/>
          <a:ea typeface="+mn-ea"/>
          <a:cs typeface="+mn-cs"/>
        </a:defRPr>
      </a:lvl7pPr>
      <a:lvl8pPr marL="2520795" algn="l" defTabSz="720227" rtl="0" eaLnBrk="1" latinLnBrk="0" hangingPunct="1">
        <a:defRPr kumimoji="1" sz="1418" kern="1200">
          <a:solidFill>
            <a:schemeClr val="tx1"/>
          </a:solidFill>
          <a:latin typeface="+mn-lt"/>
          <a:ea typeface="+mn-ea"/>
          <a:cs typeface="+mn-cs"/>
        </a:defRPr>
      </a:lvl8pPr>
      <a:lvl9pPr marL="2880909" algn="l" defTabSz="720227" rtl="0" eaLnBrk="1" latinLnBrk="0" hangingPunct="1">
        <a:defRPr kumimoji="1"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xmlns="" id="{6807DEA6-E8D2-445A-87EE-ED6C2C9AE4F3}"/>
              </a:ext>
            </a:extLst>
          </p:cNvPr>
          <p:cNvSpPr/>
          <p:nvPr/>
        </p:nvSpPr>
        <p:spPr>
          <a:xfrm>
            <a:off x="849142" y="568536"/>
            <a:ext cx="5461516" cy="501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80151"/>
            <a:r>
              <a:rPr lang="ja-JP" altLang="en-US" sz="1000" dirty="0">
                <a:solidFill>
                  <a:srgbClr val="000000"/>
                </a:solidFill>
                <a:latin typeface="Meiryo UI" panose="020B0604030504040204" pitchFamily="50" charset="-128"/>
                <a:ea typeface="Meiryo UI" panose="020B0604030504040204" pitchFamily="50" charset="-128"/>
              </a:rPr>
              <a:t>自動車や電機産業などで培った高度な技術を持つ県内中小企業が、成長が見込まれる航空・宇宙産業へ参入するための様々な支援を行っています。</a:t>
            </a:r>
            <a:endParaRPr kumimoji="1" lang="ja-JP" altLang="en-US" sz="10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xmlns="" id="{9F9FEDAC-2947-48E3-8BB2-2A5EBB3A5583}"/>
              </a:ext>
            </a:extLst>
          </p:cNvPr>
          <p:cNvSpPr txBox="1"/>
          <p:nvPr/>
        </p:nvSpPr>
        <p:spPr>
          <a:xfrm>
            <a:off x="953572" y="5909319"/>
            <a:ext cx="5430702" cy="246221"/>
          </a:xfrm>
          <a:prstGeom prst="rect">
            <a:avLst/>
          </a:prstGeom>
          <a:noFill/>
        </p:spPr>
        <p:txBody>
          <a:bodyPr wrap="square">
            <a:spAutoFit/>
          </a:bodyPr>
          <a:lstStyle/>
          <a:p>
            <a:pPr defTabSz="480151"/>
            <a:r>
              <a:rPr lang="ja-JP" altLang="en-US" sz="1000" dirty="0">
                <a:solidFill>
                  <a:prstClr val="black"/>
                </a:solidFill>
                <a:latin typeface="Meiryo UI" panose="020B0604030504040204" pitchFamily="50" charset="-128"/>
                <a:ea typeface="Meiryo UI" panose="020B0604030504040204" pitchFamily="50" charset="-128"/>
              </a:rPr>
              <a:t>複数の中小企業が連携して製品化した事例を紹介します。</a:t>
            </a:r>
            <a:endParaRPr lang="en-US" altLang="ja-JP" sz="1000" u="sng" dirty="0">
              <a:solidFill>
                <a:prstClr val="black"/>
              </a:solidFill>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xmlns="" id="{9F9FEDAC-2947-48E3-8BB2-2A5EBB3A5583}"/>
              </a:ext>
            </a:extLst>
          </p:cNvPr>
          <p:cNvSpPr txBox="1"/>
          <p:nvPr/>
        </p:nvSpPr>
        <p:spPr>
          <a:xfrm>
            <a:off x="980599" y="3172957"/>
            <a:ext cx="5430702" cy="2092881"/>
          </a:xfrm>
          <a:prstGeom prst="rect">
            <a:avLst/>
          </a:prstGeom>
          <a:noFill/>
        </p:spPr>
        <p:txBody>
          <a:bodyPr wrap="square">
            <a:spAutoFit/>
          </a:bodyPr>
          <a:lstStyle/>
          <a:p>
            <a:pPr defTabSz="480151"/>
            <a:r>
              <a:rPr lang="ja-JP" altLang="en-US" sz="1000" dirty="0">
                <a:solidFill>
                  <a:prstClr val="black"/>
                </a:solidFill>
                <a:latin typeface="Meiryo UI" panose="020B0604030504040204" pitchFamily="50" charset="-128"/>
                <a:ea typeface="Meiryo UI" panose="020B0604030504040204" pitchFamily="50" charset="-128"/>
              </a:rPr>
              <a:t>■展示商談会への出展支援</a:t>
            </a:r>
          </a:p>
          <a:p>
            <a:pPr defTabSz="480151"/>
            <a:r>
              <a:rPr lang="ja-JP" altLang="en-US" sz="1000" dirty="0">
                <a:solidFill>
                  <a:prstClr val="black"/>
                </a:solidFill>
                <a:latin typeface="Meiryo UI" panose="020B0604030504040204" pitchFamily="50" charset="-128"/>
                <a:ea typeface="Meiryo UI" panose="020B0604030504040204" pitchFamily="50" charset="-128"/>
              </a:rPr>
              <a:t>販路拡大・受注確 保につなげるビジネスマッチングの機会を提供するため、国内外の展示商談会への出展を支援しています。</a:t>
            </a:r>
            <a:endParaRPr lang="en-US" altLang="ja-JP" sz="1000" dirty="0">
              <a:solidFill>
                <a:prstClr val="black"/>
              </a:solidFill>
              <a:latin typeface="Meiryo UI" panose="020B0604030504040204" pitchFamily="50" charset="-128"/>
              <a:ea typeface="Meiryo UI" panose="020B0604030504040204" pitchFamily="50" charset="-128"/>
            </a:endParaRPr>
          </a:p>
          <a:p>
            <a:pPr defTabSz="480151"/>
            <a:r>
              <a:rPr lang="zh-TW" altLang="en-US" sz="1000" dirty="0">
                <a:solidFill>
                  <a:prstClr val="black"/>
                </a:solidFill>
                <a:latin typeface="Meiryo UI" panose="020B0604030504040204" pitchFamily="50" charset="-128"/>
                <a:ea typeface="Meiryo UI" panose="020B0604030504040204" pitchFamily="50" charset="-128"/>
              </a:rPr>
              <a:t>■認証資格取得支援</a:t>
            </a:r>
          </a:p>
          <a:p>
            <a:pPr defTabSz="480151"/>
            <a:r>
              <a:rPr lang="ja-JP" altLang="en-US" sz="1000" dirty="0">
                <a:solidFill>
                  <a:prstClr val="black"/>
                </a:solidFill>
                <a:latin typeface="Meiryo UI" panose="020B0604030504040204" pitchFamily="50" charset="-128"/>
                <a:ea typeface="Meiryo UI" panose="020B0604030504040204" pitchFamily="50" charset="-128"/>
              </a:rPr>
              <a:t>航空機部品に係る国際品質マネジメントシステム規格「</a:t>
            </a:r>
            <a:r>
              <a:rPr lang="en-US" altLang="ja-JP" sz="1000" dirty="0">
                <a:solidFill>
                  <a:prstClr val="black"/>
                </a:solidFill>
                <a:latin typeface="Meiryo UI" panose="020B0604030504040204" pitchFamily="50" charset="-128"/>
                <a:ea typeface="Meiryo UI" panose="020B0604030504040204" pitchFamily="50" charset="-128"/>
              </a:rPr>
              <a:t>JIS Q 9100</a:t>
            </a:r>
            <a:r>
              <a:rPr lang="ja-JP" altLang="en-US" sz="1000" dirty="0">
                <a:solidFill>
                  <a:prstClr val="black"/>
                </a:solidFill>
                <a:latin typeface="Meiryo UI" panose="020B0604030504040204" pitchFamily="50" charset="-128"/>
                <a:ea typeface="Meiryo UI" panose="020B0604030504040204" pitchFamily="50" charset="-128"/>
              </a:rPr>
              <a:t>」や国際特殊工程認証システム「</a:t>
            </a:r>
            <a:r>
              <a:rPr lang="en-US" altLang="ja-JP" sz="1000" dirty="0">
                <a:solidFill>
                  <a:prstClr val="black"/>
                </a:solidFill>
                <a:latin typeface="Meiryo UI" panose="020B0604030504040204" pitchFamily="50" charset="-128"/>
                <a:ea typeface="Meiryo UI" panose="020B0604030504040204" pitchFamily="50" charset="-128"/>
              </a:rPr>
              <a:t>Nadcap</a:t>
            </a:r>
            <a:r>
              <a:rPr lang="ja-JP" altLang="en-US" sz="1000" dirty="0">
                <a:solidFill>
                  <a:prstClr val="black"/>
                </a:solidFill>
                <a:latin typeface="Meiryo UI" panose="020B0604030504040204" pitchFamily="50" charset="-128"/>
                <a:ea typeface="Meiryo UI" panose="020B0604030504040204" pitchFamily="50" charset="-128"/>
              </a:rPr>
              <a:t>」の認証資格取得経費の一部を助成しています。</a:t>
            </a:r>
            <a:endParaRPr lang="en-US" altLang="ja-JP" sz="1000" dirty="0">
              <a:solidFill>
                <a:prstClr val="black"/>
              </a:solidFill>
              <a:latin typeface="Meiryo UI" panose="020B0604030504040204" pitchFamily="50" charset="-128"/>
              <a:ea typeface="Meiryo UI" panose="020B0604030504040204" pitchFamily="50" charset="-128"/>
            </a:endParaRPr>
          </a:p>
          <a:p>
            <a:pPr defTabSz="480151"/>
            <a:r>
              <a:rPr lang="ja-JP" altLang="en-US" sz="1000" dirty="0">
                <a:solidFill>
                  <a:prstClr val="black"/>
                </a:solidFill>
                <a:latin typeface="Meiryo UI" panose="020B0604030504040204" pitchFamily="50" charset="-128"/>
                <a:ea typeface="Meiryo UI" panose="020B0604030504040204" pitchFamily="50" charset="-128"/>
              </a:rPr>
              <a:t>■一貫生産体制の構築支援</a:t>
            </a:r>
          </a:p>
          <a:p>
            <a:pPr defTabSz="480151"/>
            <a:r>
              <a:rPr lang="ja-JP" altLang="en-US" sz="1000" dirty="0">
                <a:solidFill>
                  <a:prstClr val="black"/>
                </a:solidFill>
                <a:latin typeface="Meiryo UI" panose="020B0604030504040204" pitchFamily="50" charset="-128"/>
                <a:ea typeface="Meiryo UI" panose="020B0604030504040204" pitchFamily="50" charset="-128"/>
              </a:rPr>
              <a:t>複数の中小企業（切削加工・表面処理・非破壊検査等）が連携し、取引先からの発注に対してワンストップで請け負う体制の構築を支援しています。</a:t>
            </a:r>
            <a:endParaRPr lang="en-US" altLang="ja-JP" sz="1000" dirty="0">
              <a:solidFill>
                <a:prstClr val="black"/>
              </a:solidFill>
              <a:latin typeface="Meiryo UI" panose="020B0604030504040204" pitchFamily="50" charset="-128"/>
              <a:ea typeface="Meiryo UI" panose="020B0604030504040204" pitchFamily="50" charset="-128"/>
            </a:endParaRPr>
          </a:p>
          <a:p>
            <a:pPr defTabSz="480151"/>
            <a:r>
              <a:rPr lang="ja-JP" altLang="en-US" sz="1000" dirty="0">
                <a:solidFill>
                  <a:prstClr val="black"/>
                </a:solidFill>
                <a:latin typeface="Meiryo UI" panose="020B0604030504040204" pitchFamily="50" charset="-128"/>
                <a:ea typeface="Meiryo UI" panose="020B0604030504040204" pitchFamily="50" charset="-128"/>
              </a:rPr>
              <a:t>■人材育成の支援</a:t>
            </a:r>
          </a:p>
          <a:p>
            <a:pPr defTabSz="480151"/>
            <a:r>
              <a:rPr lang="ja-JP" altLang="en-US" sz="1000" dirty="0">
                <a:solidFill>
                  <a:prstClr val="black"/>
                </a:solidFill>
                <a:latin typeface="Meiryo UI" panose="020B0604030504040204" pitchFamily="50" charset="-128"/>
                <a:ea typeface="Meiryo UI" panose="020B0604030504040204" pitchFamily="50" charset="-128"/>
              </a:rPr>
              <a:t>航空・宇宙産業で必要な技術の習得を支援します。</a:t>
            </a:r>
            <a:endParaRPr lang="en-US" altLang="ja-JP" sz="1000" dirty="0">
              <a:solidFill>
                <a:prstClr val="black"/>
              </a:solidFill>
              <a:latin typeface="Meiryo UI" panose="020B0604030504040204" pitchFamily="50" charset="-128"/>
              <a:ea typeface="Meiryo UI" panose="020B0604030504040204" pitchFamily="50" charset="-128"/>
            </a:endParaRPr>
          </a:p>
          <a:p>
            <a:pPr defTabSz="480151"/>
            <a:r>
              <a:rPr lang="zh-TW" altLang="en-US" sz="1000" dirty="0">
                <a:solidFill>
                  <a:prstClr val="black"/>
                </a:solidFill>
                <a:latin typeface="Meiryo UI" panose="020B0604030504040204" pitchFamily="50" charset="-128"/>
                <a:ea typeface="Meiryo UI" panose="020B0604030504040204" pitchFamily="50" charset="-128"/>
              </a:rPr>
              <a:t>■埼玉航空機産業参入研究会</a:t>
            </a:r>
          </a:p>
          <a:p>
            <a:pPr defTabSz="480151"/>
            <a:r>
              <a:rPr lang="ja-JP" altLang="en-US" sz="1000" dirty="0">
                <a:solidFill>
                  <a:prstClr val="black"/>
                </a:solidFill>
                <a:latin typeface="Meiryo UI" panose="020B0604030504040204" pitchFamily="50" charset="-128"/>
                <a:ea typeface="Meiryo UI" panose="020B0604030504040204" pitchFamily="50" charset="-128"/>
              </a:rPr>
              <a:t>技術開発、販路開拓などをテーマに講演会や視察研修を開催しています。</a:t>
            </a:r>
            <a:endParaRPr lang="en-US" altLang="ja-JP" sz="1000" u="sng" dirty="0">
              <a:solidFill>
                <a:prstClr val="black"/>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xmlns="" id="{4A7B5CA7-F6C5-4449-BA67-21BFAE6880B1}"/>
              </a:ext>
            </a:extLst>
          </p:cNvPr>
          <p:cNvSpPr txBox="1"/>
          <p:nvPr/>
        </p:nvSpPr>
        <p:spPr>
          <a:xfrm>
            <a:off x="3999788" y="8886086"/>
            <a:ext cx="1281120" cy="237757"/>
          </a:xfrm>
          <a:prstGeom prst="rect">
            <a:avLst/>
          </a:prstGeom>
          <a:noFill/>
        </p:spPr>
        <p:txBody>
          <a:bodyPr wrap="none" rtlCol="0">
            <a:spAutoFit/>
          </a:bodyPr>
          <a:lstStyle/>
          <a:p>
            <a:pPr defTabSz="480151"/>
            <a:r>
              <a:rPr lang="ja-JP" altLang="en-US" sz="945" dirty="0">
                <a:solidFill>
                  <a:prstClr val="black"/>
                </a:solidFill>
                <a:latin typeface="Meiryo UI" panose="020B0604030504040204" pitchFamily="50" charset="-128"/>
                <a:ea typeface="Meiryo UI" panose="020B0604030504040204" pitchFamily="50" charset="-128"/>
              </a:rPr>
              <a:t>貨物室扉の締結金具</a:t>
            </a:r>
            <a:endParaRPr kumimoji="1" lang="ja-JP" altLang="en-US" sz="945" dirty="0">
              <a:solidFill>
                <a:prstClr val="black"/>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xmlns="" id="{04E82429-B8B4-409E-80B8-AE6994F7FC8D}"/>
              </a:ext>
            </a:extLst>
          </p:cNvPr>
          <p:cNvSpPr txBox="1"/>
          <p:nvPr/>
        </p:nvSpPr>
        <p:spPr>
          <a:xfrm>
            <a:off x="1456464" y="8870661"/>
            <a:ext cx="1010213" cy="237757"/>
          </a:xfrm>
          <a:prstGeom prst="rect">
            <a:avLst/>
          </a:prstGeom>
          <a:noFill/>
        </p:spPr>
        <p:txBody>
          <a:bodyPr wrap="none" rtlCol="0">
            <a:spAutoFit/>
          </a:bodyPr>
          <a:lstStyle/>
          <a:p>
            <a:pPr defTabSz="480151"/>
            <a:r>
              <a:rPr lang="ja-JP" altLang="en-US" sz="945" dirty="0">
                <a:solidFill>
                  <a:prstClr val="black"/>
                </a:solidFill>
                <a:latin typeface="Meiryo UI" panose="020B0604030504040204" pitchFamily="50" charset="-128"/>
                <a:ea typeface="Meiryo UI" panose="020B0604030504040204" pitchFamily="50" charset="-128"/>
              </a:rPr>
              <a:t>ロケット用装備品</a:t>
            </a:r>
            <a:endParaRPr kumimoji="1" lang="ja-JP" altLang="en-US" sz="945" dirty="0">
              <a:solidFill>
                <a:prstClr val="black"/>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xmlns="" id="{420F8863-91DB-47D5-8A12-157F13064FDC}"/>
              </a:ext>
            </a:extLst>
          </p:cNvPr>
          <p:cNvSpPr txBox="1"/>
          <p:nvPr/>
        </p:nvSpPr>
        <p:spPr>
          <a:xfrm>
            <a:off x="1406720" y="7487783"/>
            <a:ext cx="1124026" cy="237757"/>
          </a:xfrm>
          <a:prstGeom prst="rect">
            <a:avLst/>
          </a:prstGeom>
          <a:noFill/>
        </p:spPr>
        <p:txBody>
          <a:bodyPr wrap="none" rtlCol="0">
            <a:spAutoFit/>
          </a:bodyPr>
          <a:lstStyle/>
          <a:p>
            <a:pPr defTabSz="480151"/>
            <a:r>
              <a:rPr lang="ja-JP" altLang="en-US" sz="945" dirty="0">
                <a:solidFill>
                  <a:prstClr val="black"/>
                </a:solidFill>
                <a:latin typeface="Meiryo UI" panose="020B0604030504040204" pitchFamily="50" charset="-128"/>
                <a:ea typeface="Meiryo UI" panose="020B0604030504040204" pitchFamily="50" charset="-128"/>
              </a:rPr>
              <a:t>フラップトラックレール</a:t>
            </a:r>
            <a:endParaRPr lang="en-US" altLang="ja-JP" sz="945"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xmlns="" id="{83F51FB6-082F-4BCE-8A54-CBC22C7D5CBF}"/>
              </a:ext>
            </a:extLst>
          </p:cNvPr>
          <p:cNvSpPr txBox="1"/>
          <p:nvPr/>
        </p:nvSpPr>
        <p:spPr>
          <a:xfrm>
            <a:off x="4008847" y="7508861"/>
            <a:ext cx="1364476" cy="237757"/>
          </a:xfrm>
          <a:prstGeom prst="rect">
            <a:avLst/>
          </a:prstGeom>
          <a:noFill/>
        </p:spPr>
        <p:txBody>
          <a:bodyPr wrap="none" rtlCol="0">
            <a:spAutoFit/>
          </a:bodyPr>
          <a:lstStyle/>
          <a:p>
            <a:pPr defTabSz="480151"/>
            <a:r>
              <a:rPr lang="ja-JP" altLang="en-US" sz="945" dirty="0">
                <a:solidFill>
                  <a:prstClr val="black"/>
                </a:solidFill>
                <a:latin typeface="Meiryo UI" panose="020B0604030504040204" pitchFamily="50" charset="-128"/>
                <a:ea typeface="Meiryo UI" panose="020B0604030504040204" pitchFamily="50" charset="-128"/>
              </a:rPr>
              <a:t>ランディングギア用ブッシュ</a:t>
            </a:r>
            <a:endParaRPr lang="en-US" altLang="ja-JP" sz="945" dirty="0">
              <a:solidFill>
                <a:prstClr val="black"/>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xmlns="" id="{0FFC8135-6F20-4524-B801-E6A342C54D8F}"/>
              </a:ext>
            </a:extLst>
          </p:cNvPr>
          <p:cNvSpPr txBox="1"/>
          <p:nvPr/>
        </p:nvSpPr>
        <p:spPr>
          <a:xfrm>
            <a:off x="422198" y="1477120"/>
            <a:ext cx="6367482" cy="1111330"/>
          </a:xfrm>
          <a:prstGeom prst="rect">
            <a:avLst/>
          </a:prstGeom>
          <a:noFill/>
        </p:spPr>
        <p:txBody>
          <a:bodyPr wrap="square">
            <a:spAutoFit/>
          </a:bodyPr>
          <a:lstStyle/>
          <a:p>
            <a:pPr defTabSz="480151">
              <a:lnSpc>
                <a:spcPct val="150000"/>
              </a:lnSpc>
            </a:pPr>
            <a:r>
              <a:rPr lang="ja-JP" altLang="en-US" sz="1470" dirty="0">
                <a:solidFill>
                  <a:prstClr val="black"/>
                </a:solidFill>
                <a:latin typeface="Meiryo UI" panose="020B0604030504040204" pitchFamily="50" charset="-128"/>
                <a:ea typeface="Meiryo UI" panose="020B0604030504040204" pitchFamily="50" charset="-128"/>
              </a:rPr>
              <a:t>　</a:t>
            </a:r>
            <a:r>
              <a:rPr lang="ja-JP" altLang="en-US" sz="1680" b="1"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IHI</a:t>
            </a:r>
            <a:r>
              <a:rPr lang="ja-JP" altLang="en-US" sz="1200" dirty="0" err="1">
                <a:solidFill>
                  <a:prstClr val="black"/>
                </a:solidFill>
                <a:latin typeface="Meiryo UI" panose="020B0604030504040204" pitchFamily="50" charset="-128"/>
                <a:ea typeface="Meiryo UI" panose="020B0604030504040204" pitchFamily="50" charset="-128"/>
              </a:rPr>
              <a:t>の航</a:t>
            </a:r>
            <a:r>
              <a:rPr lang="ja-JP" altLang="en-US" sz="1200" dirty="0">
                <a:solidFill>
                  <a:prstClr val="black"/>
                </a:solidFill>
                <a:latin typeface="Meiryo UI" panose="020B0604030504040204" pitchFamily="50" charset="-128"/>
                <a:ea typeface="Meiryo UI" panose="020B0604030504040204" pitchFamily="50" charset="-128"/>
              </a:rPr>
              <a:t>空宇宙分野への取り組み</a:t>
            </a:r>
            <a:r>
              <a:rPr lang="ja-JP" altLang="en-US" sz="1470" dirty="0">
                <a:solidFill>
                  <a:prstClr val="black"/>
                </a:solidFill>
                <a:latin typeface="Meiryo UI" panose="020B0604030504040204" pitchFamily="50" charset="-128"/>
                <a:ea typeface="Meiryo UI" panose="020B0604030504040204" pitchFamily="50" charset="-128"/>
              </a:rPr>
              <a:t>　</a:t>
            </a:r>
            <a:endParaRPr lang="en-US" altLang="ja-JP" sz="1470" dirty="0">
              <a:solidFill>
                <a:prstClr val="black"/>
              </a:solidFill>
              <a:latin typeface="Meiryo UI" panose="020B0604030504040204" pitchFamily="50" charset="-128"/>
              <a:ea typeface="Meiryo UI" panose="020B0604030504040204" pitchFamily="50" charset="-128"/>
            </a:endParaRPr>
          </a:p>
          <a:p>
            <a:pPr defTabSz="480151">
              <a:lnSpc>
                <a:spcPct val="150000"/>
              </a:lnSpc>
            </a:pPr>
            <a:r>
              <a:rPr lang="ja-JP" altLang="en-US" sz="1470"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講師　株式会社</a:t>
            </a:r>
            <a:r>
              <a:rPr lang="en-US" altLang="ja-JP" sz="1000" dirty="0">
                <a:solidFill>
                  <a:prstClr val="black"/>
                </a:solidFill>
                <a:latin typeface="Meiryo UI" panose="020B0604030504040204" pitchFamily="50" charset="-128"/>
                <a:ea typeface="Meiryo UI" panose="020B0604030504040204" pitchFamily="50" charset="-128"/>
              </a:rPr>
              <a:t>IHI</a:t>
            </a:r>
            <a:r>
              <a:rPr lang="ja-JP" altLang="en-US" sz="1000" dirty="0">
                <a:solidFill>
                  <a:prstClr val="black"/>
                </a:solidFill>
                <a:latin typeface="Meiryo UI" panose="020B0604030504040204" pitchFamily="50" charset="-128"/>
                <a:ea typeface="Meiryo UI" panose="020B0604030504040204" pitchFamily="50" charset="-128"/>
              </a:rPr>
              <a:t>　事業推進本部長　山本博士　氏</a:t>
            </a:r>
            <a:endParaRPr lang="en-US" altLang="ja-JP" sz="1000" dirty="0">
              <a:solidFill>
                <a:prstClr val="black"/>
              </a:solidFill>
              <a:latin typeface="Meiryo UI" panose="020B0604030504040204" pitchFamily="50" charset="-128"/>
              <a:ea typeface="Meiryo UI" panose="020B0604030504040204" pitchFamily="50" charset="-128"/>
            </a:endParaRPr>
          </a:p>
          <a:p>
            <a:pPr defTabSz="480151">
              <a:lnSpc>
                <a:spcPct val="150000"/>
              </a:lnSpc>
            </a:pPr>
            <a:r>
              <a:rPr lang="ja-JP" altLang="en-US" sz="1470" dirty="0">
                <a:solidFill>
                  <a:prstClr val="black"/>
                </a:solidFill>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rPr>
              <a:t>日（月）から令和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24</a:t>
            </a:r>
            <a:r>
              <a:rPr lang="ja-JP" altLang="en-US" sz="1000">
                <a:latin typeface="Meiryo UI" panose="020B0604030504040204" pitchFamily="50" charset="-128"/>
                <a:ea typeface="Meiryo UI" panose="020B0604030504040204" pitchFamily="50" charset="-128"/>
              </a:rPr>
              <a:t>日（土）</a:t>
            </a:r>
            <a:endParaRPr lang="ja-JP" altLang="en-US" sz="1103" dirty="0">
              <a:solidFill>
                <a:prstClr val="black"/>
              </a:solidFill>
              <a:latin typeface="Meiryo UI" panose="020B0604030504040204" pitchFamily="50" charset="-128"/>
              <a:ea typeface="Meiryo UI" panose="020B0604030504040204" pitchFamily="50" charset="-128"/>
            </a:endParaRPr>
          </a:p>
        </p:txBody>
      </p:sp>
      <p:pic>
        <p:nvPicPr>
          <p:cNvPr id="28" name="図 27">
            <a:extLst>
              <a:ext uri="{FF2B5EF4-FFF2-40B4-BE49-F238E27FC236}">
                <a16:creationId xmlns:a16="http://schemas.microsoft.com/office/drawing/2014/main" xmlns="" id="{3F3BD5BE-3BB9-4B42-AB12-6DAC7B1E6BB9}"/>
              </a:ext>
            </a:extLst>
          </p:cNvPr>
          <p:cNvPicPr>
            <a:picLocks noChangeAspect="1"/>
          </p:cNvPicPr>
          <p:nvPr/>
        </p:nvPicPr>
        <p:blipFill>
          <a:blip r:embed="rId2"/>
          <a:stretch>
            <a:fillRect/>
          </a:stretch>
        </p:blipFill>
        <p:spPr>
          <a:xfrm>
            <a:off x="100788" y="23659"/>
            <a:ext cx="1860782" cy="319506"/>
          </a:xfrm>
          <a:prstGeom prst="rect">
            <a:avLst/>
          </a:prstGeom>
        </p:spPr>
      </p:pic>
      <p:pic>
        <p:nvPicPr>
          <p:cNvPr id="12" name="図 11">
            <a:extLst>
              <a:ext uri="{FF2B5EF4-FFF2-40B4-BE49-F238E27FC236}">
                <a16:creationId xmlns:a16="http://schemas.microsoft.com/office/drawing/2014/main" xmlns="" id="{42772AE4-A7BB-427D-B2F6-03FD000464CF}"/>
              </a:ext>
            </a:extLst>
          </p:cNvPr>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341027" y="494335"/>
            <a:ext cx="456106" cy="456106"/>
          </a:xfrm>
          <a:prstGeom prst="rect">
            <a:avLst/>
          </a:prstGeom>
        </p:spPr>
      </p:pic>
    </p:spTree>
    <p:extLst>
      <p:ext uri="{BB962C8B-B14F-4D97-AF65-F5344CB8AC3E}">
        <p14:creationId xmlns:p14="http://schemas.microsoft.com/office/powerpoint/2010/main" val="403387440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1184</TotalTime>
  <Words>219</Words>
  <Application>Microsoft Office PowerPoint</Application>
  <PresentationFormat>ユーザー設定</PresentationFormat>
  <Paragraphs>19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1_Office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（県修正案20201215）1210修正☆BA特設ページ先端２</dc:title>
  <dc:creator>正則</dc:creator>
  <dc:description/>
  <cp:lastModifiedBy>江花 剛</cp:lastModifiedBy>
  <cp:revision>61</cp:revision>
  <cp:lastPrinted>2020-12-11T11:03:24Z</cp:lastPrinted>
  <dcterms:created xsi:type="dcterms:W3CDTF">2020-12-09T16:30:38Z</dcterms:created>
  <dcterms:modified xsi:type="dcterms:W3CDTF">2020-12-23T01:02:44Z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（県修正案20201215）1210修正☆BA特設ページ先端２</vt:lpwstr>
  </property>
  <property fmtid="{D5CDD505-2E9C-101B-9397-08002B2CF9AE}" pid="3" name="SlideDescription">
    <vt:lpwstr/>
  </property>
</Properties>
</file>