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
  </p:notesMasterIdLst>
  <p:handoutMasterIdLst>
    <p:handoutMasterId r:id="rId5"/>
  </p:handoutMasterIdLst>
  <p:sldIdLst>
    <p:sldId id="278" r:id="rId2"/>
    <p:sldId id="280" r:id="rId3"/>
  </p:sldIdLst>
  <p:sldSz cx="6858000" cy="9906000" type="A4"/>
  <p:notesSz cx="6807200" cy="9939338"/>
  <p:defaultTex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ABDB77"/>
    <a:srgbClr val="FFCC99"/>
    <a:srgbClr val="FFCC66"/>
    <a:srgbClr val="CCFFCC"/>
    <a:srgbClr val="FFCCFF"/>
    <a:srgbClr val="FFFF66"/>
    <a:srgbClr val="FFFF00"/>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52" autoAdjust="0"/>
    <p:restoredTop sz="96654" autoAdjust="0"/>
  </p:normalViewPr>
  <p:slideViewPr>
    <p:cSldViewPr snapToGrid="0">
      <p:cViewPr>
        <p:scale>
          <a:sx n="96" d="100"/>
          <a:sy n="96" d="100"/>
        </p:scale>
        <p:origin x="1836" y="126"/>
      </p:cViewPr>
      <p:guideLst>
        <p:guide orient="horz" pos="316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A5E0B17-8803-42F5-B647-1BD636ABF522}"/>
              </a:ext>
            </a:extLst>
          </p:cNvPr>
          <p:cNvSpPr>
            <a:spLocks noGrp="1" noChangeArrowheads="1"/>
          </p:cNvSpPr>
          <p:nvPr>
            <p:ph type="hdr" sz="quarter"/>
          </p:nvPr>
        </p:nvSpPr>
        <p:spPr bwMode="auto">
          <a:xfrm>
            <a:off x="3"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9459" name="Rectangle 3">
            <a:extLst>
              <a:ext uri="{FF2B5EF4-FFF2-40B4-BE49-F238E27FC236}">
                <a16:creationId xmlns:a16="http://schemas.microsoft.com/office/drawing/2014/main" id="{60BD1AFA-5564-49AC-843B-2B1703F74D80}"/>
              </a:ext>
            </a:extLst>
          </p:cNvPr>
          <p:cNvSpPr>
            <a:spLocks noGrp="1" noChangeArrowheads="1"/>
          </p:cNvSpPr>
          <p:nvPr>
            <p:ph type="dt" sz="quarter" idx="1"/>
          </p:nvPr>
        </p:nvSpPr>
        <p:spPr bwMode="auto">
          <a:xfrm>
            <a:off x="3858532"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algn="r" defTabSz="930787" eaLnBrk="1" hangingPunct="1">
              <a:defRPr sz="11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id="{F4D069A7-6E7A-4EA9-9C5F-8C811071F705}"/>
              </a:ext>
            </a:extLst>
          </p:cNvPr>
          <p:cNvSpPr>
            <a:spLocks noGrp="1" noChangeArrowheads="1"/>
          </p:cNvSpPr>
          <p:nvPr>
            <p:ph type="ftr" sz="quarter" idx="2"/>
          </p:nvPr>
        </p:nvSpPr>
        <p:spPr bwMode="auto">
          <a:xfrm>
            <a:off x="3"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9461" name="Rectangle 5">
            <a:extLst>
              <a:ext uri="{FF2B5EF4-FFF2-40B4-BE49-F238E27FC236}">
                <a16:creationId xmlns:a16="http://schemas.microsoft.com/office/drawing/2014/main" id="{923161FA-3BAE-4671-8FA5-586CE8ECDF20}"/>
              </a:ext>
            </a:extLst>
          </p:cNvPr>
          <p:cNvSpPr>
            <a:spLocks noGrp="1" noChangeArrowheads="1"/>
          </p:cNvSpPr>
          <p:nvPr>
            <p:ph type="sldNum" sz="quarter" idx="3"/>
          </p:nvPr>
        </p:nvSpPr>
        <p:spPr bwMode="auto">
          <a:xfrm>
            <a:off x="3858532"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algn="r" defTabSz="929425" eaLnBrk="1" hangingPunct="1">
              <a:defRPr sz="1100"/>
            </a:lvl1pPr>
          </a:lstStyle>
          <a:p>
            <a:pPr>
              <a:defRPr/>
            </a:pPr>
            <a:fld id="{EA561DF1-F130-4F74-9A9B-4056A08BF4BD}" type="slidenum">
              <a:rPr lang="en-US" altLang="ja-JP"/>
              <a:pPr>
                <a:defRPr/>
              </a:pPr>
              <a:t>‹#›</a:t>
            </a:fld>
            <a:endParaRPr lang="en-US" altLang="ja-JP"/>
          </a:p>
        </p:txBody>
      </p:sp>
    </p:spTree>
    <p:extLst>
      <p:ext uri="{BB962C8B-B14F-4D97-AF65-F5344CB8AC3E}">
        <p14:creationId xmlns:p14="http://schemas.microsoft.com/office/powerpoint/2010/main" val="214911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7F6931A-1EF0-44BC-B876-F1C84590E708}"/>
              </a:ext>
            </a:extLst>
          </p:cNvPr>
          <p:cNvSpPr>
            <a:spLocks noGrp="1" noChangeArrowheads="1"/>
          </p:cNvSpPr>
          <p:nvPr>
            <p:ph type="hdr" sz="quarter"/>
          </p:nvPr>
        </p:nvSpPr>
        <p:spPr bwMode="auto">
          <a:xfrm>
            <a:off x="3"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7411" name="Rectangle 3">
            <a:extLst>
              <a:ext uri="{FF2B5EF4-FFF2-40B4-BE49-F238E27FC236}">
                <a16:creationId xmlns:a16="http://schemas.microsoft.com/office/drawing/2014/main" id="{CA175E17-2892-43B0-918B-32519A0E0053}"/>
              </a:ext>
            </a:extLst>
          </p:cNvPr>
          <p:cNvSpPr>
            <a:spLocks noGrp="1" noChangeArrowheads="1"/>
          </p:cNvSpPr>
          <p:nvPr>
            <p:ph type="dt" idx="1"/>
          </p:nvPr>
        </p:nvSpPr>
        <p:spPr bwMode="auto">
          <a:xfrm>
            <a:off x="3858532"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algn="r" defTabSz="930787" eaLnBrk="1" hangingPunct="1">
              <a:defRPr sz="1100">
                <a:latin typeface="Arial"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id="{1FE0CAC4-8034-43A8-BD1D-DCD36043FD3B}"/>
              </a:ext>
            </a:extLst>
          </p:cNvPr>
          <p:cNvSpPr>
            <a:spLocks noGrp="1" noRot="1" noChangeAspect="1" noChangeArrowheads="1" noTextEdit="1"/>
          </p:cNvSpPr>
          <p:nvPr>
            <p:ph type="sldImg" idx="2"/>
          </p:nvPr>
        </p:nvSpPr>
        <p:spPr bwMode="auto">
          <a:xfrm>
            <a:off x="2114550" y="744538"/>
            <a:ext cx="2581275"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262351EF-470F-419E-A8B6-5E4322AEB2A2}"/>
              </a:ext>
            </a:extLst>
          </p:cNvPr>
          <p:cNvSpPr>
            <a:spLocks noGrp="1" noChangeArrowheads="1"/>
          </p:cNvSpPr>
          <p:nvPr>
            <p:ph type="body" sz="quarter" idx="3"/>
          </p:nvPr>
        </p:nvSpPr>
        <p:spPr bwMode="auto">
          <a:xfrm>
            <a:off x="908264" y="4721228"/>
            <a:ext cx="4990677" cy="4471988"/>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a:extLst>
              <a:ext uri="{FF2B5EF4-FFF2-40B4-BE49-F238E27FC236}">
                <a16:creationId xmlns:a16="http://schemas.microsoft.com/office/drawing/2014/main" id="{B0495891-5201-419C-9CC9-BD07D84C44DF}"/>
              </a:ext>
            </a:extLst>
          </p:cNvPr>
          <p:cNvSpPr>
            <a:spLocks noGrp="1" noChangeArrowheads="1"/>
          </p:cNvSpPr>
          <p:nvPr>
            <p:ph type="ftr" sz="quarter" idx="4"/>
          </p:nvPr>
        </p:nvSpPr>
        <p:spPr bwMode="auto">
          <a:xfrm>
            <a:off x="3"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7415" name="Rectangle 7">
            <a:extLst>
              <a:ext uri="{FF2B5EF4-FFF2-40B4-BE49-F238E27FC236}">
                <a16:creationId xmlns:a16="http://schemas.microsoft.com/office/drawing/2014/main" id="{3980149F-A4B4-4E5E-AA53-3D9A8F4E216B}"/>
              </a:ext>
            </a:extLst>
          </p:cNvPr>
          <p:cNvSpPr>
            <a:spLocks noGrp="1" noChangeArrowheads="1"/>
          </p:cNvSpPr>
          <p:nvPr>
            <p:ph type="sldNum" sz="quarter" idx="5"/>
          </p:nvPr>
        </p:nvSpPr>
        <p:spPr bwMode="auto">
          <a:xfrm>
            <a:off x="3858532"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algn="r" defTabSz="929425" eaLnBrk="1" hangingPunct="1">
              <a:defRPr sz="1100"/>
            </a:lvl1pPr>
          </a:lstStyle>
          <a:p>
            <a:pPr>
              <a:defRPr/>
            </a:pPr>
            <a:fld id="{54B689BF-9D19-4FFB-98D5-3E5C7591FE93}" type="slidenum">
              <a:rPr lang="en-US" altLang="ja-JP"/>
              <a:pPr>
                <a:defRPr/>
              </a:pPr>
              <a:t>‹#›</a:t>
            </a:fld>
            <a:endParaRPr lang="en-US" altLang="ja-JP"/>
          </a:p>
        </p:txBody>
      </p:sp>
    </p:spTree>
    <p:extLst>
      <p:ext uri="{BB962C8B-B14F-4D97-AF65-F5344CB8AC3E}">
        <p14:creationId xmlns:p14="http://schemas.microsoft.com/office/powerpoint/2010/main" val="400160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881063"/>
            <a:ext cx="577215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571500" y="2862263"/>
            <a:ext cx="5772150" cy="583247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a:extLst>
              <a:ext uri="{FF2B5EF4-FFF2-40B4-BE49-F238E27FC236}">
                <a16:creationId xmlns:a16="http://schemas.microsoft.com/office/drawing/2014/main" id="{A7EE2D1E-16F8-4432-B1FD-E08950647C49}"/>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1C105AC4-F674-456F-92FF-725060709470}" type="slidenum">
              <a:rPr lang="en-US" altLang="ja-JP"/>
              <a:pPr>
                <a:defRPr/>
              </a:pPr>
              <a:t>‹#›</a:t>
            </a:fld>
            <a:endParaRPr lang="en-US" altLang="ja-JP"/>
          </a:p>
        </p:txBody>
      </p:sp>
    </p:spTree>
    <p:extLst>
      <p:ext uri="{BB962C8B-B14F-4D97-AF65-F5344CB8AC3E}">
        <p14:creationId xmlns:p14="http://schemas.microsoft.com/office/powerpoint/2010/main" val="32698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C67C2E-1F40-4444-87D8-34825E6F8E5A}"/>
              </a:ext>
            </a:extLst>
          </p:cNvPr>
          <p:cNvSpPr>
            <a:spLocks noGrp="1" noChangeArrowheads="1"/>
          </p:cNvSpPr>
          <p:nvPr>
            <p:ph type="dt" sz="half" idx="10"/>
          </p:nvPr>
        </p:nvSpPr>
        <p:spPr>
          <a:xfrm>
            <a:off x="571500" y="9231313"/>
            <a:ext cx="1543050" cy="660400"/>
          </a:xfrm>
          <a:prstGeom prst="rect">
            <a:avLst/>
          </a:prstGeom>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6F65167-B076-4506-8232-581864645CBE}"/>
              </a:ext>
            </a:extLst>
          </p:cNvPr>
          <p:cNvSpPr>
            <a:spLocks noGrp="1" noChangeArrowheads="1"/>
          </p:cNvSpPr>
          <p:nvPr>
            <p:ph type="ftr" sz="quarter" idx="11"/>
          </p:nvPr>
        </p:nvSpPr>
        <p:spPr>
          <a:xfrm>
            <a:off x="2514600" y="9250363"/>
            <a:ext cx="2171700" cy="660400"/>
          </a:xfrm>
          <a:prstGeom prst="rect">
            <a:avLst/>
          </a:prstGeom>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4054E74-8FE8-4E1A-8021-AFB55B21BB83}"/>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5D6D7BD0-3095-4A27-AA15-72B20C6C3CA2}" type="slidenum">
              <a:rPr lang="en-US" altLang="ja-JP"/>
              <a:pPr>
                <a:defRPr/>
              </a:pPr>
              <a:t>‹#›</a:t>
            </a:fld>
            <a:endParaRPr lang="en-US" altLang="ja-JP"/>
          </a:p>
        </p:txBody>
      </p:sp>
    </p:spTree>
    <p:extLst>
      <p:ext uri="{BB962C8B-B14F-4D97-AF65-F5344CB8AC3E}">
        <p14:creationId xmlns:p14="http://schemas.microsoft.com/office/powerpoint/2010/main" val="7991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731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57263" rtl="0" eaLnBrk="0" fontAlgn="base" hangingPunct="0">
        <a:spcBef>
          <a:spcPct val="0"/>
        </a:spcBef>
        <a:spcAft>
          <a:spcPct val="0"/>
        </a:spcAft>
        <a:defRPr kumimoji="1" sz="3500">
          <a:solidFill>
            <a:schemeClr val="tx2"/>
          </a:solidFill>
          <a:latin typeface="+mj-lt"/>
          <a:ea typeface="+mj-ea"/>
          <a:cs typeface="+mj-cs"/>
        </a:defRPr>
      </a:lvl1pPr>
      <a:lvl2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2pPr>
      <a:lvl3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3pPr>
      <a:lvl4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4pPr>
      <a:lvl5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5pPr>
      <a:lvl6pPr marL="4572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6pPr>
      <a:lvl7pPr marL="9144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7pPr>
      <a:lvl8pPr marL="13716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8pPr>
      <a:lvl9pPr marL="18288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9pPr>
    </p:titleStyle>
    <p:bodyStyle>
      <a:lvl1pPr marL="358775" indent="-358775" algn="l" defTabSz="957263" rtl="0" eaLnBrk="0" fontAlgn="base" hangingPunct="0">
        <a:spcBef>
          <a:spcPct val="20000"/>
        </a:spcBef>
        <a:spcAft>
          <a:spcPct val="0"/>
        </a:spcAft>
        <a:buClr>
          <a:schemeClr val="bg2"/>
        </a:buClr>
        <a:buSzPct val="70000"/>
        <a:buFont typeface="Wingdings" panose="05000000000000000000" pitchFamily="2" charset="2"/>
        <a:buChar char="l"/>
        <a:defRPr kumimoji="1" sz="3200">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96975" indent="-239713" algn="l" defTabSz="957263" rtl="0" eaLnBrk="0" fontAlgn="base" hangingPunct="0">
        <a:spcBef>
          <a:spcPct val="20000"/>
        </a:spcBef>
        <a:spcAft>
          <a:spcPct val="0"/>
        </a:spcAft>
        <a:buClr>
          <a:schemeClr val="tx1"/>
        </a:buClr>
        <a:buSzPct val="150000"/>
        <a:buChar char="•"/>
        <a:defRPr kumimoji="1" sz="2300">
          <a:solidFill>
            <a:schemeClr val="tx1"/>
          </a:solidFill>
          <a:latin typeface="+mn-lt"/>
          <a:ea typeface="+mn-ea"/>
        </a:defRPr>
      </a:lvl3pPr>
      <a:lvl4pPr marL="1676400" indent="-239713" algn="l" defTabSz="957263" rtl="0" eaLnBrk="0" fontAlgn="base" hangingPunct="0">
        <a:spcBef>
          <a:spcPct val="20000"/>
        </a:spcBef>
        <a:spcAft>
          <a:spcPct val="0"/>
        </a:spcAft>
        <a:buClr>
          <a:schemeClr val="tx2"/>
        </a:buClr>
        <a:buSzPct val="150000"/>
        <a:buChar char="•"/>
        <a:defRPr kumimoji="1" sz="2100">
          <a:solidFill>
            <a:schemeClr val="tx1"/>
          </a:solidFill>
          <a:latin typeface="+mn-lt"/>
          <a:ea typeface="+mn-ea"/>
        </a:defRPr>
      </a:lvl4pPr>
      <a:lvl5pPr marL="2155825" indent="-239713" algn="l" defTabSz="957263" rtl="0" eaLnBrk="0" fontAlgn="base" hangingPunct="0">
        <a:spcBef>
          <a:spcPct val="20000"/>
        </a:spcBef>
        <a:spcAft>
          <a:spcPct val="0"/>
        </a:spcAft>
        <a:buClr>
          <a:schemeClr val="folHlink"/>
        </a:buClr>
        <a:buSzPct val="150000"/>
        <a:buChar char="•"/>
        <a:defRPr kumimoji="1" sz="2100">
          <a:solidFill>
            <a:schemeClr val="tx1"/>
          </a:solidFill>
          <a:latin typeface="+mn-lt"/>
          <a:ea typeface="+mn-ea"/>
        </a:defRPr>
      </a:lvl5pPr>
      <a:lvl6pPr marL="26130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6pPr>
      <a:lvl7pPr marL="30702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7pPr>
      <a:lvl8pPr marL="35274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8pPr>
      <a:lvl9pPr marL="39846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86688"/>
            <a:ext cx="6865682" cy="3952178"/>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dirty="0">
              <a:highlight>
                <a:srgbClr val="CCFFCC"/>
              </a:highlight>
            </a:endParaRPr>
          </a:p>
        </p:txBody>
      </p:sp>
      <p:sp>
        <p:nvSpPr>
          <p:cNvPr id="28" name="テキスト ボックス 27"/>
          <p:cNvSpPr txBox="1"/>
          <p:nvPr/>
        </p:nvSpPr>
        <p:spPr>
          <a:xfrm>
            <a:off x="-7682" y="-99213"/>
            <a:ext cx="6865682" cy="861774"/>
          </a:xfrm>
          <a:prstGeom prst="rect">
            <a:avLst/>
          </a:prstGeom>
          <a:solidFill>
            <a:srgbClr val="FFFFCC"/>
          </a:solidFill>
          <a:ln>
            <a:solidFill>
              <a:srgbClr val="FFFFCC"/>
            </a:solidFill>
          </a:ln>
        </p:spPr>
        <p:txBody>
          <a:bodyPr wrap="square" rtlCol="0">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ja-JP" altLang="en-US"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産学連携支援センター埼玉主催</a:t>
            </a:r>
            <a:endParaRPr kumimoji="1" lang="en-US" altLang="ja-JP"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endParaRPr>
          </a:p>
          <a:p>
            <a:pPr marL="0" marR="0" lvl="0" indent="0" algn="ctr" defTabSz="914400" rtl="0" eaLnBrk="0" fontAlgn="base" latinLnBrk="0" hangingPunct="0">
              <a:spcBef>
                <a:spcPct val="0"/>
              </a:spcBef>
              <a:spcAft>
                <a:spcPct val="0"/>
              </a:spcAft>
              <a:buClrTx/>
              <a:buSzTx/>
              <a:buFontTx/>
              <a:buNone/>
              <a:tabLst/>
              <a:defRPr/>
            </a:pPr>
            <a:r>
              <a:rPr kumimoji="1" lang="ja-JP" altLang="en-US" sz="16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令和５年度　大学シーズマッチング会</a:t>
            </a:r>
            <a:r>
              <a:rPr kumimoji="1" lang="en-US" altLang="ja-JP" sz="16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in</a:t>
            </a:r>
            <a:r>
              <a:rPr kumimoji="1" lang="ja-JP" altLang="en-US" sz="16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埼玉大学</a:t>
            </a:r>
            <a:endParaRPr kumimoji="1" lang="en-US" altLang="ja-JP" sz="16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endParaRPr>
          </a:p>
          <a:p>
            <a:pPr marL="0" marR="0" lvl="0" indent="0" algn="ctr" defTabSz="914400" rtl="0" eaLnBrk="0" fontAlgn="base" latinLnBrk="0" hangingPunct="0">
              <a:spcBef>
                <a:spcPct val="0"/>
              </a:spcBef>
              <a:spcAft>
                <a:spcPct val="0"/>
              </a:spcAft>
              <a:buClrTx/>
              <a:buSzTx/>
              <a:buFontTx/>
              <a:buNone/>
              <a:tabLst/>
              <a:defRPr/>
            </a:pPr>
            <a:r>
              <a:rPr lang="en-US" altLang="ja-JP" sz="1400" dirty="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srgbClr val="FF0000"/>
                </a:solidFill>
                <a:latin typeface="BIZ UDゴシック" panose="020B0400000000000000" pitchFamily="49" charset="-128"/>
                <a:ea typeface="BIZ UDゴシック" panose="020B0400000000000000" pitchFamily="49" charset="-128"/>
              </a:rPr>
              <a:t>オンライン動画配信</a:t>
            </a:r>
            <a:r>
              <a:rPr lang="en-US" altLang="ja-JP" sz="1400" dirty="0">
                <a:solidFill>
                  <a:srgbClr val="FF0000"/>
                </a:solidFill>
                <a:latin typeface="BIZ UDゴシック" panose="020B0400000000000000" pitchFamily="49" charset="-128"/>
                <a:ea typeface="BIZ UDゴシック" panose="020B0400000000000000" pitchFamily="49" charset="-128"/>
              </a:rPr>
              <a:t>】</a:t>
            </a:r>
            <a:r>
              <a:rPr lang="ja-JP" altLang="en-US" sz="1400" b="1" dirty="0">
                <a:solidFill>
                  <a:srgbClr val="FF0000"/>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400" b="1"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2" name="Text Box 1036">
            <a:extLst>
              <a:ext uri="{FF2B5EF4-FFF2-40B4-BE49-F238E27FC236}">
                <a16:creationId xmlns:a16="http://schemas.microsoft.com/office/drawing/2014/main" id="{CDA90ACA-196C-4F9D-8E32-E3CE225AD25C}"/>
              </a:ext>
            </a:extLst>
          </p:cNvPr>
          <p:cNvSpPr txBox="1">
            <a:spLocks noChangeArrowheads="1"/>
          </p:cNvSpPr>
          <p:nvPr/>
        </p:nvSpPr>
        <p:spPr bwMode="auto">
          <a:xfrm>
            <a:off x="-11522" y="2724755"/>
            <a:ext cx="6858000" cy="1097094"/>
          </a:xfrm>
          <a:prstGeom prst="rect">
            <a:avLst/>
          </a:prstGeom>
          <a:solidFill>
            <a:srgbClr val="FFFFCC"/>
          </a:solidFill>
          <a:ln>
            <a:solidFill>
              <a:srgbClr val="FFFFCC"/>
            </a:solid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defRPr/>
            </a:pPr>
            <a:r>
              <a:rPr lang="ja-JP" altLang="en-US" sz="1100" dirty="0">
                <a:latin typeface="BIZ UDゴシック" panose="020B0400000000000000" pitchFamily="49" charset="-128"/>
                <a:ea typeface="BIZ UDゴシック" panose="020B0400000000000000" pitchFamily="49" charset="-128"/>
              </a:rPr>
              <a:t>  産学連携支援センター埼玉では、大学・研究機関が有する先進的な研究・技術シーズと研究開発企業が連携し、新たな製品・技術を開発する取り組みとしてシーズマッチング会を開催します。</a:t>
            </a:r>
            <a:endParaRPr lang="en-US" altLang="ja-JP" sz="1100" dirty="0">
              <a:latin typeface="BIZ UDゴシック" panose="020B0400000000000000" pitchFamily="49" charset="-128"/>
              <a:ea typeface="BIZ UDゴシック" panose="020B0400000000000000" pitchFamily="49" charset="-128"/>
            </a:endParaRPr>
          </a:p>
          <a:p>
            <a:pPr eaLnBrk="1" hangingPunct="1">
              <a:defRPr/>
            </a:pPr>
            <a:r>
              <a:rPr lang="ja-JP" altLang="en-US" sz="1100" dirty="0">
                <a:latin typeface="BIZ UDゴシック" panose="020B0400000000000000" pitchFamily="49" charset="-128"/>
                <a:ea typeface="BIZ UDゴシック" panose="020B0400000000000000" pitchFamily="49" charset="-128"/>
              </a:rPr>
              <a:t>　埼玉大学オープンイノベーションセンターは、産学官連携部門及び知的財産部門の</a:t>
            </a:r>
            <a:r>
              <a:rPr lang="en-US" altLang="ja-JP" sz="1100" dirty="0">
                <a:latin typeface="BIZ UDゴシック" panose="020B0400000000000000" pitchFamily="49" charset="-128"/>
                <a:ea typeface="BIZ UDゴシック" panose="020B0400000000000000" pitchFamily="49" charset="-128"/>
              </a:rPr>
              <a:t>2</a:t>
            </a:r>
            <a:r>
              <a:rPr lang="ja-JP" altLang="en-US" sz="1100" dirty="0">
                <a:latin typeface="BIZ UDゴシック" panose="020B0400000000000000" pitchFamily="49" charset="-128"/>
                <a:ea typeface="BIZ UDゴシック" panose="020B0400000000000000" pitchFamily="49" charset="-128"/>
              </a:rPr>
              <a:t>部門からなります。本学研究シーズの紹介、技術相談、共同研究の実施支援、知的財産の紹介・活用、外部機関との連携等を行っております。</a:t>
            </a:r>
            <a:endParaRPr lang="en-US" altLang="ja-JP" sz="1100" dirty="0">
              <a:latin typeface="BIZ UDゴシック" panose="020B0400000000000000" pitchFamily="49" charset="-128"/>
              <a:ea typeface="BIZ UDゴシック" panose="020B0400000000000000" pitchFamily="49" charset="-128"/>
            </a:endParaRPr>
          </a:p>
          <a:p>
            <a:pPr eaLnBrk="1" hangingPunct="1">
              <a:defRPr/>
            </a:pPr>
            <a:r>
              <a:rPr lang="ja-JP" altLang="en-US" sz="1100" dirty="0">
                <a:latin typeface="BIZ UDゴシック" panose="020B0400000000000000" pitchFamily="49" charset="-128"/>
                <a:ea typeface="BIZ UDゴシック" panose="020B0400000000000000" pitchFamily="49" charset="-128"/>
              </a:rPr>
              <a:t>　埼玉大学と連携し、製品開発・技術研究・課題解決を推進したい企業は、ぜひ受講ください！</a:t>
            </a:r>
            <a:endParaRPr lang="en-US" altLang="ja-JP" sz="1100" dirty="0">
              <a:latin typeface="BIZ UDゴシック" panose="020B0400000000000000" pitchFamily="49" charset="-128"/>
              <a:ea typeface="BIZ UDゴシック" panose="020B0400000000000000" pitchFamily="49" charset="-128"/>
            </a:endParaRPr>
          </a:p>
        </p:txBody>
      </p:sp>
      <p:sp>
        <p:nvSpPr>
          <p:cNvPr id="29" name="Text Box 1077">
            <a:extLst>
              <a:ext uri="{FF2B5EF4-FFF2-40B4-BE49-F238E27FC236}">
                <a16:creationId xmlns:a16="http://schemas.microsoft.com/office/drawing/2014/main" id="{7499DE9E-11AF-476C-B996-047848321222}"/>
              </a:ext>
            </a:extLst>
          </p:cNvPr>
          <p:cNvSpPr txBox="1">
            <a:spLocks noChangeArrowheads="1"/>
          </p:cNvSpPr>
          <p:nvPr/>
        </p:nvSpPr>
        <p:spPr bwMode="auto">
          <a:xfrm>
            <a:off x="-11522" y="6361827"/>
            <a:ext cx="6877204" cy="1142614"/>
          </a:xfrm>
          <a:prstGeom prst="rect">
            <a:avLst/>
          </a:prstGeom>
          <a:solidFill>
            <a:srgbClr val="FFFFCC"/>
          </a:solidFill>
          <a:ln>
            <a:solidFill>
              <a:srgbClr val="FFFFCC"/>
            </a:solidFill>
          </a:ln>
        </p:spPr>
        <p:txBody>
          <a:bodyPr wrap="square" lIns="91434" tIns="45717" rIns="91434" bIns="45717">
            <a:spAutoFit/>
          </a:bodyPr>
          <a:lstStyle>
            <a:lvl1pPr>
              <a:defRPr kumimoji="1" sz="800">
                <a:solidFill>
                  <a:schemeClr val="tx1"/>
                </a:solidFill>
                <a:latin typeface="Arial" panose="020B0604020202020204" pitchFamily="34" charset="0"/>
                <a:ea typeface="ＭＳ Ｐゴシック" panose="020B0600070205080204" pitchFamily="50" charset="-128"/>
              </a:defRPr>
            </a:lvl1pPr>
            <a:lvl2pPr marL="777875" indent="-298450">
              <a:defRPr kumimoji="1" sz="800">
                <a:solidFill>
                  <a:schemeClr val="tx1"/>
                </a:solidFill>
                <a:latin typeface="Arial" panose="020B0604020202020204" pitchFamily="34" charset="0"/>
                <a:ea typeface="ＭＳ Ｐゴシック" panose="020B0600070205080204" pitchFamily="50" charset="-128"/>
              </a:defRPr>
            </a:lvl2pPr>
            <a:lvl3pPr marL="1196975" indent="-239713">
              <a:defRPr kumimoji="1" sz="800">
                <a:solidFill>
                  <a:schemeClr val="tx1"/>
                </a:solidFill>
                <a:latin typeface="Arial" panose="020B0604020202020204" pitchFamily="34" charset="0"/>
                <a:ea typeface="ＭＳ Ｐゴシック" panose="020B0600070205080204" pitchFamily="50" charset="-128"/>
              </a:defRPr>
            </a:lvl3pPr>
            <a:lvl4pPr marL="1676400" indent="-239713">
              <a:defRPr kumimoji="1" sz="800">
                <a:solidFill>
                  <a:schemeClr val="tx1"/>
                </a:solidFill>
                <a:latin typeface="Arial" panose="020B0604020202020204" pitchFamily="34" charset="0"/>
                <a:ea typeface="ＭＳ Ｐゴシック" panose="020B0600070205080204" pitchFamily="50" charset="-128"/>
              </a:defRPr>
            </a:lvl4pPr>
            <a:lvl5pPr marL="2155825" indent="-239713">
              <a:defRPr kumimoji="1" sz="800">
                <a:solidFill>
                  <a:schemeClr val="tx1"/>
                </a:solidFill>
                <a:latin typeface="Arial" panose="020B0604020202020204" pitchFamily="34" charset="0"/>
                <a:ea typeface="ＭＳ Ｐゴシック" panose="020B0600070205080204" pitchFamily="50" charset="-128"/>
              </a:defRPr>
            </a:lvl5pPr>
            <a:lvl6pPr marL="26130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6pPr>
            <a:lvl7pPr marL="30702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7pPr>
            <a:lvl8pPr marL="35274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8pPr>
            <a:lvl9pPr marL="39846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1050" dirty="0">
                <a:solidFill>
                  <a:srgbClr val="000000"/>
                </a:solidFill>
                <a:latin typeface="BIZ UDゴシック" panose="020B0400000000000000" pitchFamily="49" charset="-128"/>
                <a:ea typeface="BIZ UDゴシック" panose="020B0400000000000000" pitchFamily="49" charset="-128"/>
              </a:rPr>
              <a:t>問合せ先  公益財団法人 埼玉県産業振興公社 </a:t>
            </a:r>
            <a:br>
              <a:rPr lang="en-US" altLang="ja-JP" sz="1050" dirty="0">
                <a:solidFill>
                  <a:srgbClr val="000000"/>
                </a:solidFill>
                <a:latin typeface="BIZ UDゴシック" panose="020B0400000000000000" pitchFamily="49" charset="-128"/>
                <a:ea typeface="BIZ UDゴシック" panose="020B0400000000000000" pitchFamily="49" charset="-128"/>
              </a:rPr>
            </a:br>
            <a:r>
              <a:rPr lang="ja-JP" altLang="en-US" sz="1050" dirty="0">
                <a:solidFill>
                  <a:srgbClr val="000000"/>
                </a:solidFill>
                <a:latin typeface="BIZ UDゴシック" panose="020B0400000000000000" pitchFamily="49" charset="-128"/>
                <a:ea typeface="BIZ UDゴシック" panose="020B0400000000000000" pitchFamily="49" charset="-128"/>
              </a:rPr>
              <a:t>　　　　　産学連携支援センター埼玉（産学・知財グループ　産学支援担当：高橋）</a:t>
            </a:r>
            <a:br>
              <a:rPr lang="en-US" altLang="ja-JP" sz="1050" dirty="0">
                <a:solidFill>
                  <a:srgbClr val="000000"/>
                </a:solidFill>
                <a:latin typeface="BIZ UDゴシック" panose="020B0400000000000000" pitchFamily="49" charset="-128"/>
                <a:ea typeface="BIZ UDゴシック" panose="020B0400000000000000" pitchFamily="49" charset="-128"/>
              </a:rPr>
            </a:br>
            <a:r>
              <a:rPr lang="ja-JP" altLang="en-US" sz="1050" dirty="0">
                <a:solidFill>
                  <a:srgbClr val="000000"/>
                </a:solidFill>
                <a:latin typeface="BIZ UDゴシック" panose="020B0400000000000000" pitchFamily="49" charset="-128"/>
                <a:ea typeface="BIZ UDゴシック" panose="020B0400000000000000" pitchFamily="49" charset="-128"/>
              </a:rPr>
              <a:t>　　　 </a:t>
            </a:r>
            <a:r>
              <a:rPr lang="en-US" altLang="ja-JP" sz="1050" dirty="0">
                <a:solidFill>
                  <a:srgbClr val="000000"/>
                </a:solidFill>
                <a:latin typeface="BIZ UDゴシック" panose="020B0400000000000000" pitchFamily="49" charset="-128"/>
                <a:ea typeface="BIZ UDゴシック" panose="020B0400000000000000" pitchFamily="49" charset="-128"/>
              </a:rPr>
              <a:t>   </a:t>
            </a:r>
            <a:r>
              <a:rPr lang="ja-JP" altLang="en-US" sz="1050" dirty="0">
                <a:solidFill>
                  <a:srgbClr val="000000"/>
                </a:solidFill>
                <a:latin typeface="BIZ UDゴシック" panose="020B0400000000000000" pitchFamily="49" charset="-128"/>
                <a:ea typeface="BIZ UDゴシック" panose="020B0400000000000000" pitchFamily="49" charset="-128"/>
              </a:rPr>
              <a:t>さいたま市中央区上落合</a:t>
            </a:r>
            <a:r>
              <a:rPr lang="en-US" altLang="ja-JP" sz="1050" dirty="0">
                <a:solidFill>
                  <a:srgbClr val="000000"/>
                </a:solidFill>
                <a:latin typeface="BIZ UDゴシック" panose="020B0400000000000000" pitchFamily="49" charset="-128"/>
                <a:ea typeface="BIZ UDゴシック" panose="020B0400000000000000" pitchFamily="49" charset="-128"/>
              </a:rPr>
              <a:t>2-3-2</a:t>
            </a:r>
            <a:br>
              <a:rPr lang="en-US" altLang="ja-JP" sz="1050" dirty="0">
                <a:solidFill>
                  <a:srgbClr val="000000"/>
                </a:solidFill>
                <a:latin typeface="BIZ UDゴシック" panose="020B0400000000000000" pitchFamily="49" charset="-128"/>
                <a:ea typeface="BIZ UDゴシック" panose="020B0400000000000000" pitchFamily="49" charset="-128"/>
              </a:rPr>
            </a:br>
            <a:r>
              <a:rPr lang="ja-JP" altLang="en-US" sz="1050" dirty="0">
                <a:solidFill>
                  <a:srgbClr val="000000"/>
                </a:solidFill>
                <a:latin typeface="BIZ UDゴシック" panose="020B0400000000000000" pitchFamily="49" charset="-128"/>
                <a:ea typeface="BIZ UDゴシック" panose="020B0400000000000000" pitchFamily="49" charset="-128"/>
              </a:rPr>
              <a:t>　　　　　</a:t>
            </a:r>
            <a:r>
              <a:rPr lang="en-US" altLang="ja-JP" sz="1050" dirty="0">
                <a:solidFill>
                  <a:srgbClr val="000000"/>
                </a:solidFill>
                <a:latin typeface="BIZ UDゴシック" panose="020B0400000000000000" pitchFamily="49" charset="-128"/>
                <a:ea typeface="BIZ UDゴシック" panose="020B0400000000000000" pitchFamily="49" charset="-128"/>
              </a:rPr>
              <a:t>TEL</a:t>
            </a:r>
            <a:r>
              <a:rPr lang="ja-JP" altLang="en-US" sz="1050" dirty="0">
                <a:solidFill>
                  <a:srgbClr val="000000"/>
                </a:solidFill>
                <a:latin typeface="BIZ UDゴシック" panose="020B0400000000000000" pitchFamily="49" charset="-128"/>
                <a:ea typeface="BIZ UDゴシック" panose="020B0400000000000000" pitchFamily="49" charset="-128"/>
              </a:rPr>
              <a:t> </a:t>
            </a:r>
            <a:r>
              <a:rPr lang="en-US" altLang="ja-JP" sz="1050" dirty="0">
                <a:solidFill>
                  <a:srgbClr val="000000"/>
                </a:solidFill>
                <a:latin typeface="BIZ UDゴシック" panose="020B0400000000000000" pitchFamily="49" charset="-128"/>
                <a:ea typeface="BIZ UDゴシック" panose="020B0400000000000000" pitchFamily="49" charset="-128"/>
              </a:rPr>
              <a:t>048-857-3901 </a:t>
            </a:r>
            <a:r>
              <a:rPr lang="ja-JP" altLang="en-US" sz="1050" dirty="0">
                <a:solidFill>
                  <a:srgbClr val="000000"/>
                </a:solidFill>
                <a:latin typeface="BIZ UDゴシック" panose="020B0400000000000000" pitchFamily="49" charset="-128"/>
                <a:ea typeface="BIZ UDゴシック" panose="020B0400000000000000" pitchFamily="49" charset="-128"/>
              </a:rPr>
              <a:t>　</a:t>
            </a:r>
            <a:r>
              <a:rPr lang="en-US" altLang="ja-JP" sz="1050" dirty="0">
                <a:solidFill>
                  <a:srgbClr val="000000"/>
                </a:solidFill>
                <a:latin typeface="BIZ UDゴシック" panose="020B0400000000000000" pitchFamily="49" charset="-128"/>
                <a:ea typeface="BIZ UDゴシック" panose="020B0400000000000000" pitchFamily="49" charset="-128"/>
              </a:rPr>
              <a:t>E-mail</a:t>
            </a:r>
            <a:r>
              <a:rPr lang="ja-JP" altLang="en-US" sz="1050" dirty="0">
                <a:solidFill>
                  <a:schemeClr val="accent4"/>
                </a:solidFill>
                <a:latin typeface="BIZ UDゴシック" panose="020B0400000000000000" pitchFamily="49" charset="-128"/>
                <a:ea typeface="BIZ UDゴシック" panose="020B0400000000000000" pitchFamily="49" charset="-128"/>
              </a:rPr>
              <a:t>　</a:t>
            </a:r>
            <a:r>
              <a:rPr lang="en-US" altLang="ja-JP" sz="1050" dirty="0">
                <a:solidFill>
                  <a:schemeClr val="accent4"/>
                </a:solidFill>
                <a:latin typeface="BIZ UDゴシック" panose="020B0400000000000000" pitchFamily="49" charset="-128"/>
                <a:ea typeface="BIZ UDゴシック" panose="020B0400000000000000" pitchFamily="49" charset="-128"/>
              </a:rPr>
              <a:t>sangaku@saitama-j.or.jp</a:t>
            </a:r>
            <a:br>
              <a:rPr lang="en-US" altLang="ja-JP" sz="1050" dirty="0">
                <a:solidFill>
                  <a:srgbClr val="000000"/>
                </a:solidFill>
                <a:latin typeface="BIZ UDゴシック" panose="020B0400000000000000" pitchFamily="49" charset="-128"/>
                <a:ea typeface="BIZ UDゴシック" panose="020B0400000000000000" pitchFamily="49" charset="-128"/>
              </a:rPr>
            </a:br>
            <a:r>
              <a:rPr lang="en-US" altLang="ja-JP" sz="1050" dirty="0">
                <a:solidFill>
                  <a:srgbClr val="000000"/>
                </a:solidFill>
                <a:latin typeface="BIZ UDゴシック" panose="020B0400000000000000" pitchFamily="49" charset="-128"/>
                <a:ea typeface="BIZ UDゴシック" panose="020B0400000000000000" pitchFamily="49" charset="-128"/>
              </a:rPr>
              <a:t>          </a:t>
            </a:r>
            <a:r>
              <a:rPr lang="ja-JP" altLang="en-US" sz="1050" dirty="0">
                <a:solidFill>
                  <a:schemeClr val="accent4"/>
                </a:solidFill>
                <a:latin typeface="BIZ UDゴシック" panose="020B0400000000000000" pitchFamily="49" charset="-128"/>
                <a:ea typeface="BIZ UDゴシック" panose="020B0400000000000000" pitchFamily="49" charset="-128"/>
              </a:rPr>
              <a:t>受講は、下記の申込書をメールで送りくださるか、</a:t>
            </a:r>
            <a:r>
              <a:rPr lang="en-US" altLang="ja-JP" sz="1050" dirty="0">
                <a:solidFill>
                  <a:schemeClr val="accent4"/>
                </a:solidFill>
                <a:latin typeface="BIZ UDゴシック" panose="020B0400000000000000" pitchFamily="49" charset="-128"/>
                <a:ea typeface="BIZ UDゴシック" panose="020B0400000000000000" pitchFamily="49" charset="-128"/>
              </a:rPr>
              <a:t>QR</a:t>
            </a:r>
            <a:r>
              <a:rPr lang="ja-JP" altLang="en-US" sz="1050" dirty="0">
                <a:solidFill>
                  <a:schemeClr val="accent4"/>
                </a:solidFill>
                <a:latin typeface="BIZ UDゴシック" panose="020B0400000000000000" pitchFamily="49" charset="-128"/>
                <a:ea typeface="BIZ UDゴシック" panose="020B0400000000000000" pitchFamily="49" charset="-128"/>
              </a:rPr>
              <a:t>コードから申込を願います</a:t>
            </a:r>
            <a:endParaRPr lang="en-US" altLang="ja-JP" sz="1050" dirty="0">
              <a:solidFill>
                <a:schemeClr val="accent4"/>
              </a:solidFill>
              <a:latin typeface="BIZ UDゴシック" panose="020B0400000000000000" pitchFamily="49" charset="-128"/>
              <a:ea typeface="BIZ UDゴシック" panose="020B0400000000000000" pitchFamily="49" charset="-128"/>
            </a:endParaRPr>
          </a:p>
          <a:p>
            <a:pPr eaLnBrk="1" hangingPunct="1">
              <a:spcBef>
                <a:spcPct val="50000"/>
              </a:spcBef>
            </a:pPr>
            <a:r>
              <a:rPr lang="en-US" altLang="ja-JP" sz="1050" dirty="0">
                <a:solidFill>
                  <a:schemeClr val="accent4"/>
                </a:solidFill>
                <a:latin typeface="BIZ UDゴシック" panose="020B0400000000000000" pitchFamily="49" charset="-128"/>
                <a:ea typeface="BIZ UDゴシック" panose="020B0400000000000000" pitchFamily="49" charset="-128"/>
              </a:rPr>
              <a:t>                                       </a:t>
            </a:r>
            <a:r>
              <a:rPr lang="ja-JP" altLang="en-US" sz="1050" dirty="0">
                <a:solidFill>
                  <a:schemeClr val="accent4"/>
                </a:solidFill>
                <a:latin typeface="BIZ UDゴシック" panose="020B0400000000000000" pitchFamily="49" charset="-128"/>
                <a:ea typeface="BIZ UDゴシック" panose="020B0400000000000000" pitchFamily="49" charset="-128"/>
              </a:rPr>
              <a:t>　</a:t>
            </a:r>
            <a:r>
              <a:rPr lang="en-US" altLang="ja-JP" sz="1050" dirty="0">
                <a:solidFill>
                  <a:schemeClr val="accent4"/>
                </a:solidFill>
                <a:latin typeface="BIZ UDゴシック" panose="020B0400000000000000" pitchFamily="49" charset="-128"/>
                <a:ea typeface="BIZ UDゴシック" panose="020B0400000000000000" pitchFamily="49" charset="-128"/>
              </a:rPr>
              <a:t> </a:t>
            </a:r>
            <a:r>
              <a:rPr lang="ja-JP" altLang="en-US" sz="1050" dirty="0">
                <a:solidFill>
                  <a:schemeClr val="accent4"/>
                </a:solidFill>
                <a:latin typeface="BIZ UDゴシック" panose="020B0400000000000000" pitchFamily="49" charset="-128"/>
                <a:ea typeface="BIZ UDゴシック" panose="020B0400000000000000" pitchFamily="49" charset="-128"/>
              </a:rPr>
              <a:t>　</a:t>
            </a:r>
            <a:r>
              <a:rPr lang="en-US" altLang="ja-JP" sz="1050" dirty="0">
                <a:solidFill>
                  <a:schemeClr val="accent4"/>
                </a:solidFill>
                <a:latin typeface="BIZ UDゴシック" panose="020B0400000000000000" pitchFamily="49" charset="-128"/>
                <a:ea typeface="BIZ UDゴシック" panose="020B0400000000000000" pitchFamily="49" charset="-128"/>
              </a:rPr>
              <a:t> </a:t>
            </a:r>
            <a:r>
              <a:rPr lang="ja-JP" altLang="en-US" sz="1050" dirty="0">
                <a:solidFill>
                  <a:schemeClr val="accent4"/>
                </a:solidFill>
                <a:latin typeface="BIZ UDゴシック" panose="020B0400000000000000" pitchFamily="49" charset="-128"/>
                <a:ea typeface="BIZ UDゴシック" panose="020B0400000000000000" pitchFamily="49" charset="-128"/>
              </a:rPr>
              <a:t>⇒　</a:t>
            </a:r>
            <a:r>
              <a:rPr lang="en-US" altLang="ja-JP" sz="1050" dirty="0">
                <a:solidFill>
                  <a:schemeClr val="accent4"/>
                </a:solidFill>
                <a:latin typeface="BIZ UDゴシック" panose="020B0400000000000000" pitchFamily="49" charset="-128"/>
                <a:ea typeface="BIZ UDゴシック" panose="020B0400000000000000" pitchFamily="49" charset="-128"/>
              </a:rPr>
              <a:t>https://forms.gle/HGtiisGQFCrgMooV6</a:t>
            </a:r>
            <a:r>
              <a:rPr lang="ja-JP" altLang="en-US" sz="1050" dirty="0">
                <a:solidFill>
                  <a:schemeClr val="accent4"/>
                </a:solidFill>
                <a:latin typeface="BIZ UDゴシック" panose="020B0400000000000000" pitchFamily="49" charset="-128"/>
                <a:ea typeface="BIZ UDゴシック" panose="020B0400000000000000" pitchFamily="49" charset="-128"/>
              </a:rPr>
              <a:t>　</a:t>
            </a:r>
            <a:endParaRPr lang="en-US" altLang="ja-JP" sz="1050" dirty="0">
              <a:solidFill>
                <a:schemeClr val="accent4"/>
              </a:solidFill>
              <a:latin typeface="BIZ UDゴシック" panose="020B0400000000000000" pitchFamily="49" charset="-128"/>
              <a:ea typeface="BIZ UDゴシック" panose="020B0400000000000000" pitchFamily="49" charset="-128"/>
            </a:endParaRPr>
          </a:p>
        </p:txBody>
      </p:sp>
      <p:graphicFrame>
        <p:nvGraphicFramePr>
          <p:cNvPr id="3" name="表 5">
            <a:extLst>
              <a:ext uri="{FF2B5EF4-FFF2-40B4-BE49-F238E27FC236}">
                <a16:creationId xmlns:a16="http://schemas.microsoft.com/office/drawing/2014/main" id="{504AE8AE-47A7-45A8-87AF-66D3C2785836}"/>
              </a:ext>
            </a:extLst>
          </p:cNvPr>
          <p:cNvGraphicFramePr>
            <a:graphicFrameLocks noGrp="1"/>
          </p:cNvGraphicFramePr>
          <p:nvPr>
            <p:extLst>
              <p:ext uri="{D42A27DB-BD31-4B8C-83A1-F6EECF244321}">
                <p14:modId xmlns:p14="http://schemas.microsoft.com/office/powerpoint/2010/main" val="358708643"/>
              </p:ext>
            </p:extLst>
          </p:nvPr>
        </p:nvGraphicFramePr>
        <p:xfrm>
          <a:off x="0" y="3878015"/>
          <a:ext cx="6854159" cy="2483808"/>
        </p:xfrm>
        <a:graphic>
          <a:graphicData uri="http://schemas.openxmlformats.org/drawingml/2006/table">
            <a:tbl>
              <a:tblPr firstRow="1" bandRow="1">
                <a:tableStyleId>{5C22544A-7EE6-4342-B048-85BDC9FD1C3A}</a:tableStyleId>
              </a:tblPr>
              <a:tblGrid>
                <a:gridCol w="6854159">
                  <a:extLst>
                    <a:ext uri="{9D8B030D-6E8A-4147-A177-3AD203B41FA5}">
                      <a16:colId xmlns:a16="http://schemas.microsoft.com/office/drawing/2014/main" val="764862361"/>
                    </a:ext>
                  </a:extLst>
                </a:gridCol>
              </a:tblGrid>
              <a:tr h="248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■大学シーズマッチング会</a:t>
                      </a:r>
                      <a:r>
                        <a:rPr lang="en-US" altLang="ja-JP" sz="1050" b="0" dirty="0">
                          <a:solidFill>
                            <a:schemeClr val="tx1"/>
                          </a:solidFill>
                          <a:latin typeface="BIZ UDゴシック" panose="020B0400000000000000" pitchFamily="49" charset="-128"/>
                          <a:ea typeface="BIZ UDゴシック" panose="020B0400000000000000" pitchFamily="49" charset="-128"/>
                        </a:rPr>
                        <a:t>in</a:t>
                      </a:r>
                      <a:r>
                        <a:rPr lang="ja-JP" altLang="en-US" sz="1050" b="0" dirty="0">
                          <a:solidFill>
                            <a:schemeClr val="tx1"/>
                          </a:solidFill>
                          <a:latin typeface="BIZ UDゴシック" panose="020B0400000000000000" pitchFamily="49" charset="-128"/>
                          <a:ea typeface="BIZ UDゴシック" panose="020B0400000000000000" pitchFamily="49" charset="-128"/>
                        </a:rPr>
                        <a:t>埼玉大学：開催プログラム</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■講演は、各講演ごとに視聴できる形式です。■講演時間は、１講演</a:t>
                      </a:r>
                      <a:r>
                        <a:rPr lang="en-US" altLang="ja-JP" sz="1050" b="0" dirty="0">
                          <a:solidFill>
                            <a:schemeClr val="tx1"/>
                          </a:solidFill>
                          <a:latin typeface="BIZ UDゴシック" panose="020B0400000000000000" pitchFamily="49" charset="-128"/>
                          <a:ea typeface="BIZ UDゴシック" panose="020B0400000000000000" pitchFamily="49" charset="-128"/>
                        </a:rPr>
                        <a:t>15</a:t>
                      </a:r>
                      <a:r>
                        <a:rPr lang="ja-JP" altLang="en-US" sz="1050" b="0" dirty="0">
                          <a:solidFill>
                            <a:schemeClr val="tx1"/>
                          </a:solidFill>
                          <a:latin typeface="BIZ UDゴシック" panose="020B0400000000000000" pitchFamily="49" charset="-128"/>
                          <a:ea typeface="BIZ UDゴシック" panose="020B0400000000000000" pitchFamily="49" charset="-128"/>
                        </a:rPr>
                        <a:t>分～</a:t>
                      </a:r>
                      <a:r>
                        <a:rPr lang="en-US" altLang="ja-JP" sz="1050" b="0" dirty="0">
                          <a:solidFill>
                            <a:schemeClr val="tx1"/>
                          </a:solidFill>
                          <a:latin typeface="BIZ UDゴシック" panose="020B0400000000000000" pitchFamily="49" charset="-128"/>
                          <a:ea typeface="BIZ UDゴシック" panose="020B0400000000000000" pitchFamily="49" charset="-128"/>
                        </a:rPr>
                        <a:t>20</a:t>
                      </a:r>
                      <a:r>
                        <a:rPr lang="ja-JP" altLang="en-US" sz="1050" b="0" dirty="0">
                          <a:solidFill>
                            <a:schemeClr val="tx1"/>
                          </a:solidFill>
                          <a:latin typeface="BIZ UDゴシック" panose="020B0400000000000000" pitchFamily="49" charset="-128"/>
                          <a:ea typeface="BIZ UDゴシック" panose="020B0400000000000000" pitchFamily="49" charset="-128"/>
                        </a:rPr>
                        <a:t>分となります。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■講演内容</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講演１　植物や微生物の動きをとらえて生産効率を高める</a:t>
                      </a:r>
                      <a:r>
                        <a:rPr lang="en-US" altLang="ja-JP" sz="1050" b="0" dirty="0">
                          <a:solidFill>
                            <a:schemeClr val="tx1"/>
                          </a:solidFill>
                          <a:latin typeface="BIZ UDゴシック" panose="020B0400000000000000" pitchFamily="49" charset="-128"/>
                          <a:ea typeface="BIZ UDゴシック" panose="020B0400000000000000" pitchFamily="49" charset="-128"/>
                        </a:rPr>
                        <a:t>AE</a:t>
                      </a:r>
                      <a:r>
                        <a:rPr lang="ja-JP" altLang="en-US" sz="1050" b="0" dirty="0">
                          <a:solidFill>
                            <a:schemeClr val="tx1"/>
                          </a:solidFill>
                          <a:latin typeface="BIZ UDゴシック" panose="020B0400000000000000" pitchFamily="49" charset="-128"/>
                          <a:ea typeface="BIZ UDゴシック" panose="020B0400000000000000" pitchFamily="49" charset="-128"/>
                        </a:rPr>
                        <a:t>センシング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講演２　ウイルス感染と遺伝子の働き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講演３　光線力学療法を目指したポルフィリン誘導体の合成研究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endParaRPr lang="ja-JP" altLang="en-US"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講演４　免疫測定法へのナノ抗体提示多糖の活用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講演５　医薬部外品、化粧品成分の有効性毒性試験はこのシステム１つで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講演６　感染症診断用の超高感度蛍光イムノクロマトキットの開発　　　　　　　</a:t>
                      </a:r>
                      <a:r>
                        <a:rPr lang="en-US" altLang="ja-JP" sz="1050" b="0" dirty="0">
                          <a:solidFill>
                            <a:schemeClr val="tx1"/>
                          </a:solidFill>
                          <a:latin typeface="BIZ UDゴシック" panose="020B0400000000000000" pitchFamily="49" charset="-128"/>
                          <a:ea typeface="BIZ UDゴシック" panose="020B0400000000000000" pitchFamily="49" charset="-128"/>
                        </a:rPr>
                        <a:t>【</a:t>
                      </a:r>
                      <a:r>
                        <a:rPr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lang="en-US" altLang="ja-JP" sz="1050" b="0" dirty="0">
                          <a:solidFill>
                            <a:schemeClr val="tx1"/>
                          </a:solidFill>
                          <a:latin typeface="BIZ UDゴシック" panose="020B0400000000000000" pitchFamily="49" charset="-128"/>
                          <a:ea typeface="BIZ UDゴシック" panose="020B0400000000000000" pitchFamily="49" charset="-128"/>
                        </a:rPr>
                        <a:t>】</a:t>
                      </a:r>
                      <a:endParaRPr lang="ja-JP" altLang="en-US"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rPr>
                        <a:t>　　講演７　スーパーキャビティリングダウン法による過渡吸収測定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バイオ・生命工学</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rPr>
                        <a:t>　　講演８　インライン全数検査を目指す高速・非接触・高精度な製品表面形状検査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エレクトロニクス</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rPr>
                        <a:t>　　講演９　ポンプ及びこのポンプに用いるポンプ用対向子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エレクトロニクス</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rPr>
                        <a:t>　　講演</a:t>
                      </a:r>
                      <a:r>
                        <a:rPr kumimoji="1" lang="en-US" altLang="ja-JP" sz="1050" b="0" dirty="0">
                          <a:solidFill>
                            <a:schemeClr val="tx1"/>
                          </a:solidFill>
                          <a:latin typeface="BIZ UDゴシック" panose="020B0400000000000000" pitchFamily="49" charset="-128"/>
                          <a:ea typeface="BIZ UDゴシック" panose="020B0400000000000000" pitchFamily="49" charset="-128"/>
                        </a:rPr>
                        <a:t>10</a:t>
                      </a:r>
                      <a:r>
                        <a:rPr kumimoji="1" lang="ja-JP" altLang="en-US" sz="1050" b="0" dirty="0">
                          <a:solidFill>
                            <a:schemeClr val="tx1"/>
                          </a:solidFill>
                          <a:latin typeface="BIZ UDゴシック" panose="020B0400000000000000" pitchFamily="49" charset="-128"/>
                          <a:ea typeface="BIZ UDゴシック" panose="020B0400000000000000" pitchFamily="49" charset="-128"/>
                        </a:rPr>
                        <a:t>　緊急地震速報感知型－揺れる前から安全に守る</a:t>
                      </a:r>
                      <a:r>
                        <a:rPr kumimoji="1" lang="en-US" altLang="ja-JP" sz="1050" b="0" dirty="0">
                          <a:solidFill>
                            <a:schemeClr val="tx1"/>
                          </a:solidFill>
                          <a:latin typeface="BIZ UDゴシック" panose="020B0400000000000000" pitchFamily="49" charset="-128"/>
                          <a:ea typeface="BIZ UDゴシック" panose="020B0400000000000000" pitchFamily="49" charset="-128"/>
                        </a:rPr>
                        <a:t>AL</a:t>
                      </a:r>
                      <a:r>
                        <a:rPr kumimoji="1" lang="ja-JP" altLang="en-US" sz="1050" b="0" dirty="0">
                          <a:solidFill>
                            <a:schemeClr val="tx1"/>
                          </a:solidFill>
                          <a:latin typeface="BIZ UDゴシック" panose="020B0400000000000000" pitchFamily="49" charset="-128"/>
                          <a:ea typeface="BIZ UDゴシック" panose="020B0400000000000000" pitchFamily="49" charset="-128"/>
                        </a:rPr>
                        <a:t>免震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環境・エネルギー</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rPr>
                        <a:t>　　講演</a:t>
                      </a:r>
                      <a:r>
                        <a:rPr kumimoji="1" lang="en-US" altLang="ja-JP" sz="1050" b="0" dirty="0">
                          <a:solidFill>
                            <a:schemeClr val="tx1"/>
                          </a:solidFill>
                          <a:latin typeface="BIZ UDゴシック" panose="020B0400000000000000" pitchFamily="49" charset="-128"/>
                          <a:ea typeface="BIZ UDゴシック" panose="020B0400000000000000" pitchFamily="49" charset="-128"/>
                        </a:rPr>
                        <a:t>11</a:t>
                      </a:r>
                      <a:r>
                        <a:rPr kumimoji="1" lang="ja-JP" altLang="en-US" sz="1050" b="0" dirty="0">
                          <a:solidFill>
                            <a:schemeClr val="tx1"/>
                          </a:solidFill>
                          <a:latin typeface="BIZ UDゴシック" panose="020B0400000000000000" pitchFamily="49" charset="-128"/>
                          <a:ea typeface="BIZ UDゴシック" panose="020B0400000000000000" pitchFamily="49" charset="-128"/>
                        </a:rPr>
                        <a:t>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非認知能力</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の育成とその評価 －</a:t>
                      </a:r>
                      <a:r>
                        <a:rPr kumimoji="1" lang="en-US" altLang="ja-JP" sz="1050" b="0" dirty="0">
                          <a:solidFill>
                            <a:schemeClr val="tx1"/>
                          </a:solidFill>
                          <a:latin typeface="BIZ UDゴシック" panose="020B0400000000000000" pitchFamily="49" charset="-128"/>
                          <a:ea typeface="BIZ UDゴシック" panose="020B0400000000000000" pitchFamily="49" charset="-128"/>
                        </a:rPr>
                        <a:t>OPPA</a:t>
                      </a:r>
                      <a:r>
                        <a:rPr kumimoji="1" lang="ja-JP" altLang="en-US" sz="1050" b="0" dirty="0">
                          <a:solidFill>
                            <a:schemeClr val="tx1"/>
                          </a:solidFill>
                          <a:latin typeface="BIZ UDゴシック" panose="020B0400000000000000" pitchFamily="49" charset="-128"/>
                          <a:ea typeface="BIZ UDゴシック" panose="020B0400000000000000" pitchFamily="49" charset="-128"/>
                        </a:rPr>
                        <a:t>論を中心として－　　　　　　 </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人材育成・教育</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86577857"/>
                  </a:ext>
                </a:extLst>
              </a:tr>
            </a:tbl>
          </a:graphicData>
        </a:graphic>
      </p:graphicFrame>
      <p:graphicFrame>
        <p:nvGraphicFramePr>
          <p:cNvPr id="4" name="表 4">
            <a:extLst>
              <a:ext uri="{FF2B5EF4-FFF2-40B4-BE49-F238E27FC236}">
                <a16:creationId xmlns:a16="http://schemas.microsoft.com/office/drawing/2014/main" id="{36ECDF8A-5A1A-418C-8372-F9566827A152}"/>
              </a:ext>
            </a:extLst>
          </p:cNvPr>
          <p:cNvGraphicFramePr>
            <a:graphicFrameLocks noGrp="1"/>
          </p:cNvGraphicFramePr>
          <p:nvPr>
            <p:extLst>
              <p:ext uri="{D42A27DB-BD31-4B8C-83A1-F6EECF244321}">
                <p14:modId xmlns:p14="http://schemas.microsoft.com/office/powerpoint/2010/main" val="2572779187"/>
              </p:ext>
            </p:extLst>
          </p:nvPr>
        </p:nvGraphicFramePr>
        <p:xfrm>
          <a:off x="11522" y="7504441"/>
          <a:ext cx="6854160" cy="2379484"/>
        </p:xfrm>
        <a:graphic>
          <a:graphicData uri="http://schemas.openxmlformats.org/drawingml/2006/table">
            <a:tbl>
              <a:tblPr firstRow="1" bandRow="1">
                <a:tableStyleId>{5C22544A-7EE6-4342-B048-85BDC9FD1C3A}</a:tableStyleId>
              </a:tblPr>
              <a:tblGrid>
                <a:gridCol w="799735">
                  <a:extLst>
                    <a:ext uri="{9D8B030D-6E8A-4147-A177-3AD203B41FA5}">
                      <a16:colId xmlns:a16="http://schemas.microsoft.com/office/drawing/2014/main" val="3664808791"/>
                    </a:ext>
                  </a:extLst>
                </a:gridCol>
                <a:gridCol w="1045467">
                  <a:extLst>
                    <a:ext uri="{9D8B030D-6E8A-4147-A177-3AD203B41FA5}">
                      <a16:colId xmlns:a16="http://schemas.microsoft.com/office/drawing/2014/main" val="1298497102"/>
                    </a:ext>
                  </a:extLst>
                </a:gridCol>
                <a:gridCol w="1568422">
                  <a:extLst>
                    <a:ext uri="{9D8B030D-6E8A-4147-A177-3AD203B41FA5}">
                      <a16:colId xmlns:a16="http://schemas.microsoft.com/office/drawing/2014/main" val="1040632018"/>
                    </a:ext>
                  </a:extLst>
                </a:gridCol>
                <a:gridCol w="1007173">
                  <a:extLst>
                    <a:ext uri="{9D8B030D-6E8A-4147-A177-3AD203B41FA5}">
                      <a16:colId xmlns:a16="http://schemas.microsoft.com/office/drawing/2014/main" val="4128560552"/>
                    </a:ext>
                  </a:extLst>
                </a:gridCol>
                <a:gridCol w="2433363">
                  <a:extLst>
                    <a:ext uri="{9D8B030D-6E8A-4147-A177-3AD203B41FA5}">
                      <a16:colId xmlns:a16="http://schemas.microsoft.com/office/drawing/2014/main" val="573178873"/>
                    </a:ext>
                  </a:extLst>
                </a:gridCol>
              </a:tblGrid>
              <a:tr h="321552">
                <a:tc gridSpan="5">
                  <a:txBody>
                    <a:bodyPr/>
                    <a:lstStyle/>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受　講　申　込　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l"/>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80220647"/>
                  </a:ext>
                </a:extLst>
              </a:tr>
              <a:tr h="321552">
                <a:tc>
                  <a:txBody>
                    <a:bodyPr/>
                    <a:lstStyle/>
                    <a:p>
                      <a:pPr algn="l"/>
                      <a:r>
                        <a:rPr kumimoji="1" lang="ja-JP" altLang="en-US" sz="1000" b="0" dirty="0">
                          <a:solidFill>
                            <a:schemeClr val="tx1"/>
                          </a:solidFill>
                          <a:latin typeface="BIZ UDPゴシック" panose="020B0400000000000000" pitchFamily="50" charset="-128"/>
                          <a:ea typeface="BIZ UDPゴシック" panose="020B0400000000000000" pitchFamily="50" charset="-128"/>
                        </a:rPr>
                        <a:t>企業名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4">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91770370"/>
                  </a:ext>
                </a:extLst>
              </a:tr>
              <a:tr h="321552">
                <a:tc>
                  <a:txBody>
                    <a:bodyPr/>
                    <a:lstStyle/>
                    <a:p>
                      <a:pPr algn="l"/>
                      <a:r>
                        <a:rPr kumimoji="1" lang="ja-JP" altLang="en-US" sz="1000" dirty="0">
                          <a:latin typeface="BIZ UDPゴシック" panose="020B0400000000000000" pitchFamily="50" charset="-128"/>
                          <a:ea typeface="BIZ UDPゴシック" panose="020B0400000000000000" pitchFamily="50" charset="-128"/>
                        </a:rPr>
                        <a:t>住　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4">
                  <a:txBody>
                    <a:bodyPr/>
                    <a:lstStyle/>
                    <a:p>
                      <a:pPr algn="l"/>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563935"/>
                  </a:ext>
                </a:extLst>
              </a:tr>
              <a:tr h="353707">
                <a:tc rowSpan="2">
                  <a:txBody>
                    <a:bodyPr/>
                    <a:lstStyle/>
                    <a:p>
                      <a:pPr algn="l"/>
                      <a:r>
                        <a:rPr kumimoji="1" lang="ja-JP" altLang="en-US" sz="1000" dirty="0">
                          <a:latin typeface="BIZ UDPゴシック" panose="020B0400000000000000" pitchFamily="50" charset="-128"/>
                          <a:ea typeface="BIZ UDPゴシック" panose="020B0400000000000000" pitchFamily="50" charset="-128"/>
                        </a:rPr>
                        <a:t>受講者１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en-US" altLang="ja-JP" sz="1000" dirty="0">
                          <a:latin typeface="BIZ UDPゴシック" panose="020B0400000000000000" pitchFamily="50" charset="-128"/>
                          <a:ea typeface="BIZ UDPゴシック" panose="020B0400000000000000" pitchFamily="50" charset="-128"/>
                        </a:rPr>
                        <a:t>E-mail</a:t>
                      </a:r>
                      <a:endParaRPr kumimoji="1" lang="ja-JP" altLang="en-US" sz="10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15169791"/>
                  </a:ext>
                </a:extLst>
              </a:tr>
              <a:tr h="353707">
                <a:tc vMerge="1">
                  <a:txBody>
                    <a:bodyPr/>
                    <a:lstStyle/>
                    <a:p>
                      <a:endParaRPr kumimoji="1" lang="ja-JP" altLang="en-US"/>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部 署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役　職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652064732"/>
                  </a:ext>
                </a:extLst>
              </a:tr>
              <a:tr h="353707">
                <a:tc rowSpan="2">
                  <a:txBody>
                    <a:bodyPr/>
                    <a:lstStyle/>
                    <a:p>
                      <a:pPr algn="l"/>
                      <a:r>
                        <a:rPr kumimoji="1" lang="ja-JP" altLang="en-US" sz="1000" dirty="0">
                          <a:latin typeface="BIZ UDPゴシック" panose="020B0400000000000000" pitchFamily="50" charset="-128"/>
                          <a:ea typeface="BIZ UDPゴシック" panose="020B0400000000000000" pitchFamily="50" charset="-128"/>
                        </a:rPr>
                        <a:t>受講者２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en-US" altLang="ja-JP" sz="1000" dirty="0">
                          <a:latin typeface="BIZ UDPゴシック" panose="020B0400000000000000" pitchFamily="50" charset="-128"/>
                          <a:ea typeface="BIZ UDPゴシック" panose="020B0400000000000000" pitchFamily="50" charset="-128"/>
                        </a:rPr>
                        <a:t>E-mail</a:t>
                      </a:r>
                      <a:endParaRPr kumimoji="1" lang="ja-JP" altLang="en-US" sz="10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862812283"/>
                  </a:ext>
                </a:extLst>
              </a:tr>
              <a:tr h="353707">
                <a:tc vMerge="1">
                  <a:txBody>
                    <a:bodyPr/>
                    <a:lstStyle/>
                    <a:p>
                      <a:endParaRPr kumimoji="1" lang="ja-JP" altLang="en-US"/>
                    </a:p>
                  </a:txBody>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部 署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役　職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49311217"/>
                  </a:ext>
                </a:extLst>
              </a:tr>
            </a:tbl>
          </a:graphicData>
        </a:graphic>
      </p:graphicFrame>
      <p:sp>
        <p:nvSpPr>
          <p:cNvPr id="12" name="テキスト ボックス 11">
            <a:extLst>
              <a:ext uri="{FF2B5EF4-FFF2-40B4-BE49-F238E27FC236}">
                <a16:creationId xmlns:a16="http://schemas.microsoft.com/office/drawing/2014/main" id="{EA29ECB8-AEC7-5D74-8F4F-14133576626C}"/>
              </a:ext>
            </a:extLst>
          </p:cNvPr>
          <p:cNvSpPr txBox="1"/>
          <p:nvPr/>
        </p:nvSpPr>
        <p:spPr>
          <a:xfrm>
            <a:off x="-11522" y="890027"/>
            <a:ext cx="3856200" cy="1707262"/>
          </a:xfrm>
          <a:prstGeom prst="rect">
            <a:avLst/>
          </a:prstGeom>
          <a:solidFill>
            <a:srgbClr val="FFFFCC"/>
          </a:solidFill>
          <a:ln>
            <a:solidFill>
              <a:srgbClr val="FFFFCC"/>
            </a:solidFill>
          </a:ln>
        </p:spPr>
        <p:txBody>
          <a:bodyPr wrap="square" rtlCol="0">
            <a:spAutoFit/>
          </a:bodyPr>
          <a:lstStyle/>
          <a:p>
            <a:pPr>
              <a:lnSpc>
                <a:spcPct val="150000"/>
              </a:lnSpc>
            </a:pPr>
            <a:r>
              <a:rPr lang="ja-JP" altLang="en-US" sz="1200" dirty="0">
                <a:latin typeface="BIZ UDゴシック" panose="020B0400000000000000" pitchFamily="49" charset="-128"/>
                <a:ea typeface="BIZ UDゴシック" panose="020B0400000000000000" pitchFamily="49" charset="-128"/>
              </a:rPr>
              <a:t>■配信期間</a:t>
            </a:r>
            <a:endParaRPr lang="en-US" altLang="ja-JP" sz="1200" dirty="0">
              <a:latin typeface="BIZ UDゴシック" panose="020B0400000000000000" pitchFamily="49" charset="-128"/>
              <a:ea typeface="BIZ UDゴシック" panose="020B0400000000000000" pitchFamily="49" charset="-128"/>
            </a:endParaRPr>
          </a:p>
          <a:p>
            <a:pPr>
              <a:lnSpc>
                <a:spcPct val="150000"/>
              </a:lnSpc>
            </a:pP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2024</a:t>
            </a:r>
            <a:r>
              <a:rPr lang="ja-JP" altLang="en-US" sz="1200" dirty="0">
                <a:latin typeface="BIZ UDゴシック" panose="020B0400000000000000" pitchFamily="49" charset="-128"/>
                <a:ea typeface="BIZ UDゴシック" panose="020B0400000000000000" pitchFamily="49" charset="-128"/>
              </a:rPr>
              <a:t>年</a:t>
            </a:r>
            <a:r>
              <a:rPr lang="en-US" altLang="ja-JP" sz="1200" dirty="0">
                <a:latin typeface="BIZ UDゴシック" panose="020B0400000000000000" pitchFamily="49" charset="-128"/>
                <a:ea typeface="BIZ UDゴシック" panose="020B0400000000000000" pitchFamily="49" charset="-128"/>
              </a:rPr>
              <a:t>2</a:t>
            </a:r>
            <a:r>
              <a:rPr lang="ja-JP" altLang="en-US" sz="1200" dirty="0">
                <a:latin typeface="BIZ UDゴシック" panose="020B0400000000000000" pitchFamily="49" charset="-128"/>
                <a:ea typeface="BIZ UDゴシック" panose="020B0400000000000000" pitchFamily="49" charset="-128"/>
              </a:rPr>
              <a:t>月</a:t>
            </a:r>
            <a:r>
              <a:rPr lang="en-US" altLang="ja-JP" sz="1200" dirty="0">
                <a:latin typeface="BIZ UDゴシック" panose="020B0400000000000000" pitchFamily="49" charset="-128"/>
                <a:ea typeface="BIZ UDゴシック" panose="020B0400000000000000" pitchFamily="49" charset="-128"/>
              </a:rPr>
              <a:t>5</a:t>
            </a:r>
            <a:r>
              <a:rPr lang="ja-JP" altLang="en-US" sz="1200" dirty="0">
                <a:latin typeface="BIZ UDゴシック" panose="020B0400000000000000" pitchFamily="49" charset="-128"/>
                <a:ea typeface="BIZ UDゴシック" panose="020B0400000000000000" pitchFamily="49" charset="-128"/>
              </a:rPr>
              <a:t>日（月）～</a:t>
            </a:r>
            <a:r>
              <a:rPr lang="en-US" altLang="ja-JP" sz="1200" dirty="0">
                <a:latin typeface="BIZ UDゴシック" panose="020B0400000000000000" pitchFamily="49" charset="-128"/>
                <a:ea typeface="BIZ UDゴシック" panose="020B0400000000000000" pitchFamily="49" charset="-128"/>
              </a:rPr>
              <a:t>2</a:t>
            </a:r>
            <a:r>
              <a:rPr lang="ja-JP" altLang="en-US" sz="1200" dirty="0">
                <a:latin typeface="BIZ UDゴシック" panose="020B0400000000000000" pitchFamily="49" charset="-128"/>
                <a:ea typeface="BIZ UDゴシック" panose="020B0400000000000000" pitchFamily="49" charset="-128"/>
              </a:rPr>
              <a:t>月</a:t>
            </a:r>
            <a:r>
              <a:rPr lang="en-US" altLang="ja-JP" sz="1200" dirty="0">
                <a:latin typeface="BIZ UDゴシック" panose="020B0400000000000000" pitchFamily="49" charset="-128"/>
                <a:ea typeface="BIZ UDゴシック" panose="020B0400000000000000" pitchFamily="49" charset="-128"/>
              </a:rPr>
              <a:t>16</a:t>
            </a:r>
            <a:r>
              <a:rPr lang="ja-JP" altLang="en-US" sz="1200" dirty="0">
                <a:latin typeface="BIZ UDゴシック" panose="020B0400000000000000" pitchFamily="49" charset="-128"/>
                <a:ea typeface="BIZ UDゴシック" panose="020B0400000000000000" pitchFamily="49" charset="-128"/>
              </a:rPr>
              <a:t>日（金）　</a:t>
            </a:r>
            <a:r>
              <a:rPr lang="en-US" altLang="ja-JP" sz="1200" dirty="0">
                <a:latin typeface="BIZ UDゴシック" panose="020B0400000000000000" pitchFamily="49" charset="-128"/>
                <a:ea typeface="BIZ UDゴシック" panose="020B0400000000000000" pitchFamily="49" charset="-128"/>
              </a:rPr>
              <a:t>12</a:t>
            </a:r>
            <a:r>
              <a:rPr lang="ja-JP" altLang="en-US" sz="1200" dirty="0">
                <a:latin typeface="BIZ UDゴシック" panose="020B0400000000000000" pitchFamily="49" charset="-128"/>
                <a:ea typeface="BIZ UDゴシック" panose="020B0400000000000000" pitchFamily="49" charset="-128"/>
              </a:rPr>
              <a:t>日間</a:t>
            </a:r>
            <a:endParaRPr lang="en-US" altLang="ja-JP" sz="1200" dirty="0">
              <a:latin typeface="BIZ UDゴシック" panose="020B0400000000000000" pitchFamily="49" charset="-128"/>
              <a:ea typeface="BIZ UDゴシック" panose="020B0400000000000000" pitchFamily="49" charset="-128"/>
            </a:endParaRPr>
          </a:p>
          <a:p>
            <a:pPr>
              <a:lnSpc>
                <a:spcPct val="150000"/>
              </a:lnSpc>
            </a:pPr>
            <a:r>
              <a:rPr lang="ja-JP" altLang="en-US" sz="1200" dirty="0">
                <a:latin typeface="BIZ UDゴシック" panose="020B0400000000000000" pitchFamily="49" charset="-128"/>
                <a:ea typeface="BIZ UDゴシック" panose="020B0400000000000000" pitchFamily="49" charset="-128"/>
              </a:rPr>
              <a:t>■受 講 料 　無　 料   ■定  　員　 </a:t>
            </a:r>
            <a:r>
              <a:rPr lang="en-US" altLang="ja-JP" sz="1200" dirty="0">
                <a:latin typeface="BIZ UDゴシック" panose="020B0400000000000000" pitchFamily="49" charset="-128"/>
                <a:ea typeface="BIZ UDゴシック" panose="020B0400000000000000" pitchFamily="49" charset="-128"/>
              </a:rPr>
              <a:t>60</a:t>
            </a:r>
            <a:r>
              <a:rPr lang="ja-JP" altLang="en-US" sz="1200" dirty="0">
                <a:latin typeface="BIZ UDゴシック" panose="020B0400000000000000" pitchFamily="49" charset="-128"/>
                <a:ea typeface="BIZ UDゴシック" panose="020B0400000000000000" pitchFamily="49" charset="-128"/>
              </a:rPr>
              <a:t>名　</a:t>
            </a:r>
            <a:endParaRPr lang="en-US" altLang="ja-JP" sz="1200" dirty="0">
              <a:latin typeface="BIZ UDゴシック" panose="020B0400000000000000" pitchFamily="49" charset="-128"/>
              <a:ea typeface="BIZ UDゴシック" panose="020B0400000000000000" pitchFamily="49" charset="-128"/>
            </a:endParaRPr>
          </a:p>
          <a:p>
            <a:pPr>
              <a:lnSpc>
                <a:spcPct val="150000"/>
              </a:lnSpc>
            </a:pPr>
            <a:r>
              <a:rPr lang="ja-JP" altLang="en-US" sz="1200" dirty="0">
                <a:latin typeface="BIZ UDゴシック" panose="020B0400000000000000" pitchFamily="49" charset="-128"/>
                <a:ea typeface="BIZ UDゴシック" panose="020B0400000000000000" pitchFamily="49" charset="-128"/>
              </a:rPr>
              <a:t>■受　  講</a:t>
            </a:r>
            <a:endParaRPr lang="en-US" altLang="ja-JP" sz="1200" dirty="0">
              <a:latin typeface="BIZ UDゴシック" panose="020B0400000000000000" pitchFamily="49" charset="-128"/>
              <a:ea typeface="BIZ UDゴシック" panose="020B0400000000000000" pitchFamily="49" charset="-128"/>
            </a:endParaRPr>
          </a:p>
          <a:p>
            <a:pPr>
              <a:lnSpc>
                <a:spcPct val="150000"/>
              </a:lnSpc>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 録画された講演を視聴頂きます。</a:t>
            </a:r>
            <a:endParaRPr lang="en-US" altLang="ja-JP" sz="1200" dirty="0">
              <a:latin typeface="BIZ UDゴシック" panose="020B0400000000000000" pitchFamily="49" charset="-128"/>
              <a:ea typeface="BIZ UDゴシック" panose="020B0400000000000000" pitchFamily="49" charset="-128"/>
            </a:endParaRPr>
          </a:p>
          <a:p>
            <a:pPr>
              <a:lnSpc>
                <a:spcPct val="150000"/>
              </a:lnSpc>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受講申込をされた方へ視聴用ＵＲＬをお送りします</a:t>
            </a:r>
            <a:endParaRPr lang="en-US" altLang="ja-JP" sz="1200" dirty="0">
              <a:latin typeface="BIZ UDゴシック" panose="020B0400000000000000" pitchFamily="49" charset="-128"/>
              <a:ea typeface="BIZ UDゴシック" panose="020B0400000000000000" pitchFamily="49" charset="-128"/>
            </a:endParaRPr>
          </a:p>
        </p:txBody>
      </p:sp>
      <p:pic>
        <p:nvPicPr>
          <p:cNvPr id="7" name="図 6">
            <a:extLst>
              <a:ext uri="{FF2B5EF4-FFF2-40B4-BE49-F238E27FC236}">
                <a16:creationId xmlns:a16="http://schemas.microsoft.com/office/drawing/2014/main" id="{62BF56DF-8C1B-8D5F-C25A-214386310D62}"/>
              </a:ext>
            </a:extLst>
          </p:cNvPr>
          <p:cNvPicPr>
            <a:picLocks noChangeAspect="1"/>
          </p:cNvPicPr>
          <p:nvPr/>
        </p:nvPicPr>
        <p:blipFill>
          <a:blip r:embed="rId2"/>
          <a:stretch>
            <a:fillRect/>
          </a:stretch>
        </p:blipFill>
        <p:spPr>
          <a:xfrm>
            <a:off x="3848519" y="750036"/>
            <a:ext cx="2881054" cy="2250018"/>
          </a:xfrm>
          <a:prstGeom prst="rect">
            <a:avLst/>
          </a:prstGeom>
        </p:spPr>
      </p:pic>
      <p:pic>
        <p:nvPicPr>
          <p:cNvPr id="5" name="図 4">
            <a:extLst>
              <a:ext uri="{FF2B5EF4-FFF2-40B4-BE49-F238E27FC236}">
                <a16:creationId xmlns:a16="http://schemas.microsoft.com/office/drawing/2014/main" id="{5641EF96-6D3D-AF03-E7D0-17D9C429E3DE}"/>
              </a:ext>
            </a:extLst>
          </p:cNvPr>
          <p:cNvPicPr>
            <a:picLocks noChangeAspect="1"/>
          </p:cNvPicPr>
          <p:nvPr/>
        </p:nvPicPr>
        <p:blipFill>
          <a:blip r:embed="rId3"/>
          <a:stretch>
            <a:fillRect/>
          </a:stretch>
        </p:blipFill>
        <p:spPr>
          <a:xfrm>
            <a:off x="5806344" y="6457202"/>
            <a:ext cx="923229" cy="923229"/>
          </a:xfrm>
          <a:prstGeom prst="rect">
            <a:avLst/>
          </a:prstGeom>
        </p:spPr>
      </p:pic>
    </p:spTree>
    <p:extLst>
      <p:ext uri="{BB962C8B-B14F-4D97-AF65-F5344CB8AC3E}">
        <p14:creationId xmlns:p14="http://schemas.microsoft.com/office/powerpoint/2010/main" val="28920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5">
            <a:extLst>
              <a:ext uri="{FF2B5EF4-FFF2-40B4-BE49-F238E27FC236}">
                <a16:creationId xmlns:a16="http://schemas.microsoft.com/office/drawing/2014/main" id="{40DEF22B-5926-D22D-5CD5-463FCF51DF82}"/>
              </a:ext>
            </a:extLst>
          </p:cNvPr>
          <p:cNvGraphicFramePr>
            <a:graphicFrameLocks noGrp="1"/>
          </p:cNvGraphicFramePr>
          <p:nvPr>
            <p:extLst>
              <p:ext uri="{D42A27DB-BD31-4B8C-83A1-F6EECF244321}">
                <p14:modId xmlns:p14="http://schemas.microsoft.com/office/powerpoint/2010/main" val="4242092107"/>
              </p:ext>
            </p:extLst>
          </p:nvPr>
        </p:nvGraphicFramePr>
        <p:xfrm>
          <a:off x="0" y="59203"/>
          <a:ext cx="6858000" cy="9787594"/>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4174785483"/>
                    </a:ext>
                  </a:extLst>
                </a:gridCol>
              </a:tblGrid>
              <a:tr h="859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第１講演　植物や微生物の動きをとらえて生産効率を高める</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AE</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センシング</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埼玉大学　大学院理工学研究科人間支援・生産科学部門　教授　蔭山　健介　氏</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触れるだけで脈波から超音波まで様々な微弱な音響・振動を検出できるエレクトレットセンサ</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(ECS)</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を開発しています。</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ECS</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を用いて植物・微生物・生体の音響放射</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(AE)</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検出することで、生物の活動状態を把握することが可能であり、作物やバイオマスの生産効率の向上への貢献や、ヘルスケアへの応用を目指しています。本講演では、イチゴ栽培、ショ糖溶液中のイースト菌発酵、藻類の培養などへの適用事例を紹介します。</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・植物、農業、微生物、食品、バイオマスなど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21436801"/>
                  </a:ext>
                </a:extLst>
              </a:tr>
              <a:tr h="837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第２講演　ウイルス感染と遺伝子の働き</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大学院理工学研究科生命科学部門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助教　高橋　朋子　氏</a:t>
                      </a:r>
                      <a:endPar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ウイルスがヒトに感染すると、自然免疫と獲得免疫により生体が防御されます。これらは、抗ウイルス性サイトカインや抗体などの「タンパク質による免疫」や、マクロファージや細胞障害性</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細胞などの「細胞による免疫」であるといえます。近年、これらに加えて「</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RNA</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による免疫」の重要性が明らかになりつつあります。本講演では、ヒトゲノムにコードされた「</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microRNA</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による免疫」の分子機構、意義、多様性と、核酸医薬への展開について紹介します。   </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・医薬品など</a:t>
                      </a:r>
                      <a:endParaRPr kumimoji="1" lang="en-US" altLang="ja-JP" sz="8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844942590"/>
                  </a:ext>
                </a:extLst>
              </a:tr>
              <a:tr h="844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第３講演　光線力学療法を目指したポルフィリン誘導体の合成研究</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大学院理工学研究科物質科学部門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松岡　浩司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患者の</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QOL</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配慮したがんの低侵襲性治療を実現する「光線力学的療法」があります。この療法を支えるポルフィリン誘導体の合成技術を紹介します。本技術の特徴は、重合性のポルフィリン誘導体および、水溶性及び生体適合性の高い種々の重合性糖鎖の合成と重合による一段階作成技術です。独自の技術であるため、従来技術や競合技術との関連は低いです。</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・医療、医薬、バイオ関連　・検査薬、診断薬、治療薬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965237683"/>
                  </a:ext>
                </a:extLst>
              </a:tr>
              <a:tr h="964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accent4"/>
                          </a:solidFill>
                          <a:effectLst/>
                          <a:uLnTx/>
                          <a:uFillTx/>
                          <a:latin typeface="BIZ UDゴシック" panose="020B0400000000000000" pitchFamily="49" charset="-128"/>
                          <a:ea typeface="BIZ UDゴシック" panose="020B0400000000000000" pitchFamily="49" charset="-128"/>
                          <a:cs typeface="+mn-cs"/>
                        </a:rPr>
                        <a:t>第４講演　免疫測定法へのナノ抗体提示多糖の活用</a:t>
                      </a:r>
                      <a:endParaRPr kumimoji="1" lang="en-US" altLang="ja-JP" sz="1000" b="0" i="0" u="none" strike="noStrike" kern="1200" cap="none" spc="0" normalizeH="0" baseline="0" noProof="0" dirty="0">
                        <a:ln>
                          <a:noFill/>
                        </a:ln>
                        <a:solidFill>
                          <a:schemeClr val="accent4"/>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大学院理工学研究科物質科学部門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助教　松下　隆彦　氏</a:t>
                      </a:r>
                      <a:endPar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ラクダ科動物に由来するナノ抗体（</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VHH</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抗体）は、ファージディスプレイ法などで迅速に開発できることから、従来の</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IgG</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抗体に代わる次世代型抗体として期待されています。しかし、ナノ抗体を使ったサンドイッチ</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ELISA</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では、固相化したナノ抗体の失活や剥離が検出感度の低下をもたらしていました。私たちは水溶性多糖とナノ抗体分子の複合体を開発し、これを固相化して</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ELISA</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に用いたところ、ナノ抗体を単独で用いた場合に比べて検出感度が向上することに成功しました。</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・医療、医薬、バイオ関連　・検査薬、診断薬、治療薬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665880622"/>
                  </a:ext>
                </a:extLst>
              </a:tr>
              <a:tr h="964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第５講演　医薬部外品、化粧品成分の有効性毒性試験はこのシステム１つで</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大学院理工学研究科物質科学部門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准教授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鈴木　美穂</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生細胞内の酵素活性、粘性、</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pH</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変化等の異なる現象を複数同時計測する手法の紹介です。蛍光性のセンサーを作製します。細胞毒性や細胞内環境変化のセンサーを導入すると毒性試験が、細胞の活性化で機能する酵素のセンサーを導入すると有効成分試験が可能です。感度良くハイスループット処理する為、動物やオルガノイド不要の高精度細胞ベースアッセイです。センサーは対象に応じて作製し、血液、汗、唾液、尿等も試料となります。１種のセンサー中の２つの蛍光強度比を計測する仕組で、内部標準やバックグラウンド補正も不要です。</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・医薬部外品　・機能性食品　・機能性化粧品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76818876"/>
                  </a:ext>
                </a:extLst>
              </a:tr>
              <a:tr h="844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第６講演　感染症診断用の超高感度蛍光イムノクロマトキットの開発</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大学院理工学研究科物質科学部門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准教授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幡野　健</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我々は凝集誘発発光（</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Aggregation-induced emission: AIE</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の特性を持つ蛍光物質を高分子微粒子中に封じ込めることによって、非常に明るく発光する蛍光微粒子を製造する技術を開発しました。さらにこの微粒子を標識化物質とした超高感度蛍光イムノクロマトキットの作製を行ったところ、これまでに販売されているイムノクロマトキットに比べて、著しく高感度で抗原を検出できることが分かりました。</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・医療、医薬、バイオ関連　・検査薬　・ウィルス検出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503763064"/>
                  </a:ext>
                </a:extLst>
              </a:tr>
              <a:tr h="821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第７講演　スーパーキャビティリングダウン法による過渡吸収測定</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大学院理工学研究科物質科学部門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准教授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前田　公憲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キャビティリングダウン（</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CRD</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法は、パルス光をミラー等により構成された光キャビティ内に閉じ込めることにより、吸収測定を高感度化させる手法です。プローブ光としてスーパーコンテニューム光源を用いることで、光有機化学反応中間体の過渡的観測感度を飛躍的に増大させ、小さな過渡吸光度変化（例えば化学反応の磁場効果）を有効に計測する方法を開発しました。</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SC</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光源の特徴を生かし、波長、時間依存性の同時測定が可能です。  </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・医療、医薬、バイオ関連　・材料・化学関連　・光吸収測定装置　・光有機化学分野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43346884"/>
                  </a:ext>
                </a:extLst>
              </a:tr>
              <a:tr h="8361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第８講演　インライン全数検査を目指す高速・非接触・高精度な製品表面形状検査</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大学院理工学研究科数理電子情報部門　准教授　塩田　達俊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製造ラインでは品質と信頼性の維持のため、全個体での表面や塗装面の欠陥検出が必須です。しかし、既存の計測器では検査スピード、計測範囲、振動環境下での計測、コストに難があり、実用化が進まない現実があります。そこで本研究室で開発した光周波数コムシングルショット断層イメージング法を提案します。表面形状や内部構造を光干渉計と</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CCD</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でリアルタイムに撮像する技術や、層構造の層毎のスペクトルを分離解析できる技術を紹介します。   </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・製造業　・表面検査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546801448"/>
                  </a:ext>
                </a:extLst>
              </a:tr>
              <a:tr h="84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第９講演　ポンプ及びこのポンプに用いるポンプ用対向子</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大学院理工学研究科戦略的研究部門</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高崎　正也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超音波振動を利用したポンプを紹介します。本技術では、超音波振動する面と対向する面のギャップが小さくなったときに発生するスクイーズ効果を利用してポンプ効果を発現させます。</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1</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方向のみに流体が流れるように対向面に傾斜を設けたことを特徴とします。非接触のため、従来技術のような接触による摩耗とそれに伴う寿命の短縮が回避でき、構造の簡略化が可能です。医薬や食品、精密機器等の摩耗を嫌う分野への応用が期待できます。 </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・機械、設備関連　・極限環境分野（高温、低温、強磁場等）・医療分野　・小型携行ポンプ分野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12563506"/>
                  </a:ext>
                </a:extLst>
              </a:tr>
              <a:tr h="835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10</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講演　緊急地震速報感知型－揺れる前から安全に守る</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AL</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免震</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大学院理工学研究科環境科学・社会基盤部門　教授　齊藤　正人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美術品や文化財、薬品などの地震時における転倒や破損・損壊を阻止するための機構を紹介します。装置の上に保護対象物を設置しておくと、緊急地震速報の受信、あるいは地震を直接感知することで、対象物を保護する機構が作動し、地震の揺れに対して安定した状態を保ちます。本機構は、粒状体群を変形・移動させることで、保護対象物を緩やかに傾斜あるいは粒状体内に沈降させて、物理的に安定した状態に遷移させるものです。   </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・防災　・美術品、文化財、薬品の保護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17668768"/>
                  </a:ext>
                </a:extLst>
              </a:tr>
              <a:tr h="9941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第</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11</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講演　</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非認知能力</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の育成とその評価 －</a:t>
                      </a:r>
                      <a:r>
                        <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OPPA</a:t>
                      </a:r>
                      <a:r>
                        <a:rPr kumimoji="1" lang="ja-JP" altLang="en-US"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論を中心として－</a:t>
                      </a:r>
                      <a:endParaRPr kumimoji="1" lang="en-US" altLang="ja-JP" sz="10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埼玉大学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教育学部自然科学講座</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r>
                        <a:rPr kumimoji="1" lang="zh-CN"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准教授</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中島　雅子　氏</a:t>
                      </a:r>
                      <a:endParaRPr kumimoji="1" lang="en-US" altLang="zh-CN"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試験や検査などで測定できる知識や技能等の認知能力のみならず、仕事への取り組み姿勢やコミュニケーション能力など数値化できない非認知能力の重要性が高まっています。一枚ポートフォリオ評価論（</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OPPA</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は、主観的で相対的になりがちな評価を、概念や考え方の形成過程に沿った形で評価する、日本生まれの教育論です。一枚のポートフォリオシートを用いて行うこの手法は、今後、企業で必要とされる非認知能力の育成と評価に展開できると期待できます。</a:t>
                      </a:r>
                      <a:endPar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・教育産業　・人材コンサルタント　・一般企業での人事部門など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051449703"/>
                  </a:ext>
                </a:extLst>
              </a:tr>
            </a:tbl>
          </a:graphicData>
        </a:graphic>
      </p:graphicFrame>
    </p:spTree>
    <p:extLst>
      <p:ext uri="{BB962C8B-B14F-4D97-AF65-F5344CB8AC3E}">
        <p14:creationId xmlns:p14="http://schemas.microsoft.com/office/powerpoint/2010/main" val="1562980384"/>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9525" cap="flat" cmpd="sng" algn="ctr">
          <a:noFill/>
          <a:prstDash val="solid"/>
          <a:round/>
          <a:headEnd type="triangle" w="sm" len="sm"/>
          <a:tailEnd type="triangle" w="sm" len="sm"/>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1B7735"/>
        </a:solidFill>
        <a:ln w="9525" cap="flat" cmpd="sng" algn="ctr">
          <a:solidFill>
            <a:schemeClr val="tx1"/>
          </a:solidFill>
          <a:prstDash val="solid"/>
          <a:round/>
          <a:headEnd type="triangl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type="none" w="sm" len="sm"/>
          <a:tailEnd type="none" w="sm" len="sm"/>
        </a:ln>
      </a:spPr>
      <a:bodyPr wrap="square" lIns="0" tIns="45717" rIns="0" bIns="45717">
        <a:spAutoFit/>
      </a:bodyPr>
      <a:lstStyle>
        <a:defPPr>
          <a:spcBef>
            <a:spcPct val="50000"/>
          </a:spcBef>
          <a:defRPr sz="900" dirty="0"/>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14556</TotalTime>
  <Words>2257</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BIZ UDゴシック</vt:lpstr>
      <vt:lpstr>Arial</vt:lpstr>
      <vt:lpstr>Arial Black</vt:lpstr>
      <vt:lpstr>Wingdings</vt:lpstr>
      <vt:lpstr>Studio</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阿部 孝子</dc:creator>
  <cp:lastModifiedBy>高橋法幸</cp:lastModifiedBy>
  <cp:revision>1138</cp:revision>
  <cp:lastPrinted>2023-12-25T05:50:56Z</cp:lastPrinted>
  <dcterms:created xsi:type="dcterms:W3CDTF">2004-06-24T05:37:04Z</dcterms:created>
  <dcterms:modified xsi:type="dcterms:W3CDTF">2024-01-05T01:44:40Z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2022-08-02T10:12:16Z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89d93eb0-b0cf-42ec-b090-7fc918179181</vt:lpwstr>
  </property>
  <property fmtid="{D5CDD505-2E9C-101B-9397-08002B2CF9AE}" pid="8" name="MSIP_Label_ddc55989-3c9e-4466-8514-eac6f80f6373_ContentBits">
    <vt:lpwstr>0</vt:lpwstr>
  </property>
</Properties>
</file>